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4"/>
  </p:sldMasterIdLst>
  <p:notesMasterIdLst>
    <p:notesMasterId r:id="rId17"/>
  </p:notesMasterIdLst>
  <p:sldIdLst>
    <p:sldId id="256" r:id="rId5"/>
    <p:sldId id="270" r:id="rId6"/>
    <p:sldId id="262" r:id="rId7"/>
    <p:sldId id="272" r:id="rId8"/>
    <p:sldId id="271" r:id="rId9"/>
    <p:sldId id="269" r:id="rId10"/>
    <p:sldId id="266" r:id="rId11"/>
    <p:sldId id="267" r:id="rId12"/>
    <p:sldId id="264" r:id="rId13"/>
    <p:sldId id="273" r:id="rId14"/>
    <p:sldId id="261" r:id="rId15"/>
    <p:sldId id="26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FED40E-9BF5-E1B4-ADB6-1162E724DEF4}" name="Victoria Charleston" initials="VC" userId="S::victoria@alicerugglestrust.org::739257a6-e8bf-4b97-8ad0-b146f4653b9c" providerId="AD"/>
  <p188:author id="{F80432C5-F343-7E54-5584-07228C701659}" name="Katie Worden" initials="KW" userId="S::katie@alicerugglestrust.org::d1569ebb-fe3e-43c0-8086-295ea1ae158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B64AE"/>
    <a:srgbClr val="FFFFFF"/>
    <a:srgbClr val="904AB4"/>
    <a:srgbClr val="BAD9A0"/>
    <a:srgbClr val="438A41"/>
    <a:srgbClr val="51AB31"/>
    <a:srgbClr val="BBB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46FAA5-CA0E-360C-D165-9F1A494BE1FA}" v="59" dt="2023-04-26T10:46:08.685"/>
    <p1510:client id="{FF8F9758-6E3C-42E8-9081-BAA8B6634B63}" v="86" dt="2023-04-05T14:21:13.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9280"/>
  </p:normalViewPr>
  <p:slideViewPr>
    <p:cSldViewPr snapToGrid="0">
      <p:cViewPr varScale="1">
        <p:scale>
          <a:sx n="84" d="100"/>
          <a:sy n="84" d="100"/>
        </p:scale>
        <p:origin x="16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421574-CC0C-114E-ADD4-540FE9C3F255}" type="datetimeFigureOut">
              <a:rPr lang="en-US" smtClean="0"/>
              <a:t>6/6/23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E0203-8D1F-FF45-B419-3862B0C479D9}" type="slidenum">
              <a:rPr lang="en-US" smtClean="0"/>
              <a:t>‹#›</a:t>
            </a:fld>
            <a:endParaRPr lang="en-US"/>
          </a:p>
        </p:txBody>
      </p:sp>
    </p:spTree>
    <p:extLst>
      <p:ext uri="{BB962C8B-B14F-4D97-AF65-F5344CB8AC3E}">
        <p14:creationId xmlns:p14="http://schemas.microsoft.com/office/powerpoint/2010/main" val="45101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efindaway.org.uk/how-can-i-help"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stalkinghelpline.org/"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file:///C:/Users/Anne/Downloads/getsafeonline.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b="0" i="0" dirty="0">
                <a:effectLst/>
                <a:latin typeface="louis"/>
              </a:rPr>
              <a:t>The Alice Ruggles Trust was set up in 2018 to raise awareness of stalking and coercive control.</a:t>
            </a:r>
          </a:p>
          <a:p>
            <a:pPr marL="0" indent="0" algn="l">
              <a:buNone/>
            </a:pPr>
            <a:r>
              <a:rPr lang="en-GB" sz="1200" b="1" i="0" dirty="0">
                <a:effectLst/>
                <a:latin typeface="louis"/>
              </a:rPr>
              <a:t>We aim to prevent what happened to Alice happening to others</a:t>
            </a:r>
            <a:r>
              <a:rPr lang="en-GB" b="1" dirty="0">
                <a:latin typeface="louis"/>
              </a:rPr>
              <a:t>.</a:t>
            </a:r>
            <a:endParaRPr lang="en-GB" sz="1200" b="1" i="0" dirty="0">
              <a:effectLst/>
              <a:latin typeface="louis"/>
            </a:endParaRPr>
          </a:p>
          <a:p>
            <a:endParaRPr lang="en-GB" b="1" dirty="0">
              <a:latin typeface="louis"/>
            </a:endParaRPr>
          </a:p>
          <a:p>
            <a:r>
              <a:rPr lang="en-GB" dirty="0"/>
              <a:t>The song you hear playing is not a love song, but a song about stalking and obsession, and this can be very dangerous as it was for Alice who was stalked and then murdered by an ex-partner. This film was made by her family about what happened:</a:t>
            </a:r>
            <a:endParaRPr lang="en-GB" dirty="0">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8DE0203-8D1F-FF45-B419-3862B0C479D9}" type="slidenum">
              <a:rPr lang="en-US" smtClean="0"/>
              <a:t>1</a:t>
            </a:fld>
            <a:endParaRPr lang="en-US"/>
          </a:p>
        </p:txBody>
      </p:sp>
    </p:spTree>
    <p:extLst>
      <p:ext uri="{BB962C8B-B14F-4D97-AF65-F5344CB8AC3E}">
        <p14:creationId xmlns:p14="http://schemas.microsoft.com/office/powerpoint/2010/main" val="3061937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can be difficult to know what to do if a friend or loved one is in this situation. It is important that the situation is taken seriously so that the risk is </a:t>
            </a:r>
            <a:r>
              <a:rPr lang="en-US" err="1"/>
              <a:t>minimised</a:t>
            </a:r>
            <a:r>
              <a:rPr lang="en-US"/>
              <a:t>.</a:t>
            </a:r>
          </a:p>
          <a:p>
            <a:endParaRPr lang="en-US"/>
          </a:p>
          <a:p>
            <a:r>
              <a:rPr lang="en-US"/>
              <a:t>https://www.wefindaway.org.uk/how-can-i-help</a:t>
            </a:r>
          </a:p>
          <a:p>
            <a:endParaRPr lang="en-US"/>
          </a:p>
          <a:p>
            <a:r>
              <a:rPr lang="en-GB" b="1">
                <a:effectLst/>
                <a:latin typeface="Helvetica Neue" panose="02000503000000020004" pitchFamily="2" charset="0"/>
              </a:rPr>
              <a:t>Be patient</a:t>
            </a:r>
            <a:endParaRPr lang="en-GB">
              <a:effectLst/>
              <a:latin typeface="Helvetica Neue" panose="02000503000000020004" pitchFamily="2" charset="0"/>
            </a:endParaRPr>
          </a:p>
          <a:p>
            <a:r>
              <a:rPr lang="en-GB">
                <a:effectLst/>
                <a:latin typeface="Helvetica Neue" panose="02000503000000020004" pitchFamily="2" charset="0"/>
              </a:rPr>
              <a:t>Usually it takes someone who experiences domestic abuse several years to seek help. Don't take it personally if they don’t immediately confide in you, make sure they know you are always there if they do need you.</a:t>
            </a:r>
          </a:p>
          <a:p>
            <a:r>
              <a:rPr lang="en-GB" b="1">
                <a:effectLst/>
                <a:latin typeface="Helvetica Neue" panose="02000503000000020004" pitchFamily="2" charset="0"/>
              </a:rPr>
              <a:t>Be calm</a:t>
            </a:r>
            <a:endParaRPr lang="en-GB">
              <a:effectLst/>
              <a:latin typeface="Helvetica Neue" panose="02000503000000020004" pitchFamily="2" charset="0"/>
            </a:endParaRPr>
          </a:p>
          <a:p>
            <a:r>
              <a:rPr lang="en-GB">
                <a:effectLst/>
                <a:latin typeface="Helvetica Neue" panose="02000503000000020004" pitchFamily="2" charset="0"/>
              </a:rPr>
              <a:t>Even though it might be upsetting to hear that someone you care about is being treated that way and at risk of harm, try to stay calm. This will help the person you care about feel calmer too, and show them that they can talk to you openly without upsetting you. </a:t>
            </a:r>
          </a:p>
          <a:p>
            <a:r>
              <a:rPr lang="en-GB" b="1">
                <a:effectLst/>
                <a:latin typeface="Helvetica Neue" panose="02000503000000020004" pitchFamily="2" charset="0"/>
              </a:rPr>
              <a:t>Be safe</a:t>
            </a:r>
            <a:endParaRPr lang="en-GB">
              <a:effectLst/>
              <a:latin typeface="Helvetica Neue" panose="02000503000000020004" pitchFamily="2" charset="0"/>
            </a:endParaRPr>
          </a:p>
          <a:p>
            <a:r>
              <a:rPr lang="en-GB">
                <a:effectLst/>
                <a:latin typeface="Helvetica Neue" panose="02000503000000020004" pitchFamily="2" charset="0"/>
              </a:rPr>
              <a:t>Finally, be safe - don’t put yourself or the person you're worried about at risk. Try and talk face-to-face and in private if you can. Remember that their social media, phone, and emails might be monitored. Never confront the abuser or act as a go-between.</a:t>
            </a:r>
          </a:p>
          <a:p>
            <a:br>
              <a:rPr lang="en-GB">
                <a:effectLst/>
                <a:latin typeface="Helvetica Neue" panose="02000503000000020004" pitchFamily="2" charset="0"/>
              </a:rPr>
            </a:br>
            <a:endParaRPr lang="en-GB">
              <a:effectLst/>
              <a:latin typeface="Helvetica Neue" panose="02000503000000020004" pitchFamily="2" charset="0"/>
            </a:endParaRPr>
          </a:p>
          <a:p>
            <a:r>
              <a:rPr lang="en-GB" b="1">
                <a:effectLst/>
                <a:latin typeface="Helvetica Neue" panose="02000503000000020004" pitchFamily="2" charset="0"/>
              </a:rPr>
              <a:t>Listen &amp; believe</a:t>
            </a:r>
            <a:endParaRPr lang="en-GB">
              <a:effectLst/>
              <a:latin typeface="Helvetica Neue" panose="02000503000000020004" pitchFamily="2" charset="0"/>
            </a:endParaRPr>
          </a:p>
          <a:p>
            <a:r>
              <a:rPr lang="en-GB">
                <a:effectLst/>
                <a:latin typeface="Helvetica Neue" panose="02000503000000020004" pitchFamily="2" charset="0"/>
              </a:rPr>
              <a:t>If someone tells you about abuse, or worrying behaviour they are experiencing, make sure you listen and validate their experience. Let them know that you believe them. Try not to make assumptions.</a:t>
            </a:r>
          </a:p>
          <a:p>
            <a:r>
              <a:rPr lang="en-GB">
                <a:effectLst/>
                <a:latin typeface="Helvetica Neue" panose="02000503000000020004" pitchFamily="2" charset="0"/>
              </a:rPr>
              <a:t> </a:t>
            </a:r>
          </a:p>
          <a:p>
            <a:r>
              <a:rPr lang="en-GB" b="1">
                <a:effectLst/>
                <a:latin typeface="Helvetica Neue" panose="02000503000000020004" pitchFamily="2" charset="0"/>
              </a:rPr>
              <a:t>Tell them it’s not their fault</a:t>
            </a:r>
            <a:endParaRPr lang="en-GB">
              <a:effectLst/>
              <a:latin typeface="Helvetica Neue" panose="02000503000000020004" pitchFamily="2" charset="0"/>
            </a:endParaRPr>
          </a:p>
          <a:p>
            <a:r>
              <a:rPr lang="en-GB">
                <a:effectLst/>
                <a:latin typeface="Helvetica Neue" panose="02000503000000020004" pitchFamily="2" charset="0"/>
              </a:rPr>
              <a:t>Many abusers will make the person they abuse blame themselves. Tell them that no one deserves to be treated that way, despite what their abuser has told them.   Nothing they can do or say can justify the abuser’s behaviour. Reassure them that abuse can happen to anyone and the only person responsible is the abuser. </a:t>
            </a:r>
          </a:p>
          <a:p>
            <a:br>
              <a:rPr lang="en-GB">
                <a:effectLst/>
                <a:latin typeface="Helvetica Neue" panose="02000503000000020004" pitchFamily="2" charset="0"/>
              </a:rPr>
            </a:br>
            <a:endParaRPr lang="en-GB">
              <a:effectLst/>
              <a:latin typeface="Helvetica Neue" panose="02000503000000020004" pitchFamily="2" charset="0"/>
            </a:endParaRPr>
          </a:p>
          <a:p>
            <a:r>
              <a:rPr lang="en-GB" b="1">
                <a:effectLst/>
                <a:latin typeface="Helvetica Neue" panose="02000503000000020004" pitchFamily="2" charset="0"/>
              </a:rPr>
              <a:t>Don’t judge them</a:t>
            </a:r>
            <a:endParaRPr lang="en-GB">
              <a:effectLst/>
              <a:latin typeface="Helvetica Neue" panose="02000503000000020004" pitchFamily="2" charset="0"/>
            </a:endParaRPr>
          </a:p>
          <a:p>
            <a:r>
              <a:rPr lang="en-GB">
                <a:effectLst/>
                <a:latin typeface="Helvetica Neue" panose="02000503000000020004" pitchFamily="2" charset="0"/>
              </a:rPr>
              <a:t>Don’t ask why they haven’t left or judge their choices. Instead, build their confidence and focus on their strengths. People in abusive relationships need support and understanding – not judgement. There are many reasons why it’s difficult for someone being abused to leave. Those reasons are all valid for them. Leaving is a process and they may make many attempts.  Remember, the abuser alone is responsible for the abuse. </a:t>
            </a:r>
          </a:p>
          <a:p>
            <a:br>
              <a:rPr lang="en-GB">
                <a:effectLst/>
                <a:latin typeface="Helvetica Neue" panose="02000503000000020004" pitchFamily="2" charset="0"/>
              </a:rPr>
            </a:br>
            <a:endParaRPr lang="en-GB">
              <a:effectLst/>
              <a:latin typeface="Helvetica Neue" panose="02000503000000020004" pitchFamily="2" charset="0"/>
            </a:endParaRPr>
          </a:p>
          <a:p>
            <a:r>
              <a:rPr lang="en-GB" b="1">
                <a:effectLst/>
                <a:latin typeface="Helvetica Neue" panose="02000503000000020004" pitchFamily="2" charset="0"/>
              </a:rPr>
              <a:t>Remind them they’re not alone</a:t>
            </a:r>
            <a:endParaRPr lang="en-GB">
              <a:effectLst/>
              <a:latin typeface="Helvetica Neue" panose="02000503000000020004" pitchFamily="2" charset="0"/>
            </a:endParaRPr>
          </a:p>
          <a:p>
            <a:r>
              <a:rPr lang="en-GB">
                <a:effectLst/>
                <a:latin typeface="Helvetica Neue" panose="02000503000000020004" pitchFamily="2" charset="0"/>
              </a:rPr>
              <a:t>Seeking help can feel lonely, and sometimes scary. The person you care about may have been deliberately isolated. Say you are there for them, and that there are solutions. Tell them that they are not alone and that there are many people in the same situation. Be ready to provide information on organisations that can offer support. Reassure them by letting them know that they are not alone, and that you will be there to help. Explore the available options with them. Find your local service at </a:t>
            </a:r>
            <a:r>
              <a:rPr lang="en-GB" u="sng">
                <a:solidFill>
                  <a:srgbClr val="DCA10D"/>
                </a:solidFill>
                <a:effectLst/>
                <a:latin typeface="Helvetica Neue" panose="02000503000000020004" pitchFamily="2" charset="0"/>
                <a:hlinkClick r:id="rId3"/>
              </a:rPr>
              <a:t>Who else can help?</a:t>
            </a:r>
            <a:endParaRPr lang="en-GB">
              <a:effectLst/>
              <a:latin typeface="Helvetica Neue" panose="02000503000000020004" pitchFamily="2" charset="0"/>
            </a:endParaRPr>
          </a:p>
          <a:p>
            <a:br>
              <a:rPr lang="en-GB">
                <a:effectLst/>
                <a:latin typeface="Helvetica Neue" panose="02000503000000020004" pitchFamily="2" charset="0"/>
              </a:rPr>
            </a:br>
            <a:endParaRPr lang="en-GB">
              <a:effectLst/>
              <a:latin typeface="Helvetica Neue" panose="02000503000000020004" pitchFamily="2" charset="0"/>
            </a:endParaRPr>
          </a:p>
          <a:p>
            <a:r>
              <a:rPr lang="en-GB" b="1">
                <a:effectLst/>
                <a:latin typeface="Helvetica Neue" panose="02000503000000020004" pitchFamily="2" charset="0"/>
              </a:rPr>
              <a:t>Be there</a:t>
            </a:r>
            <a:endParaRPr lang="en-GB">
              <a:effectLst/>
              <a:latin typeface="Helvetica Neue" panose="02000503000000020004" pitchFamily="2" charset="0"/>
            </a:endParaRPr>
          </a:p>
          <a:p>
            <a:r>
              <a:rPr lang="en-GB">
                <a:effectLst/>
                <a:latin typeface="Helvetica Neue" panose="02000503000000020004" pitchFamily="2" charset="0"/>
              </a:rPr>
              <a:t>The abuser will try to isolate them, making it harder to reach out to someone or ask for help. Even if they always say no, contact them to ask if they want to meet-up, invite them to social activities and ask how they are. Try and keep in touch with them, stay connected - it might seem like something small, but it can make a huge difference.</a:t>
            </a:r>
          </a:p>
          <a:p>
            <a:endParaRPr lang="en-US"/>
          </a:p>
        </p:txBody>
      </p:sp>
      <p:sp>
        <p:nvSpPr>
          <p:cNvPr id="4" name="Slide Number Placeholder 3"/>
          <p:cNvSpPr>
            <a:spLocks noGrp="1"/>
          </p:cNvSpPr>
          <p:nvPr>
            <p:ph type="sldNum" sz="quarter" idx="5"/>
          </p:nvPr>
        </p:nvSpPr>
        <p:spPr/>
        <p:txBody>
          <a:bodyPr/>
          <a:lstStyle/>
          <a:p>
            <a:fld id="{C8DE0203-8D1F-FF45-B419-3862B0C479D9}" type="slidenum">
              <a:rPr lang="en-US" smtClean="0"/>
              <a:t>11</a:t>
            </a:fld>
            <a:endParaRPr lang="en-US"/>
          </a:p>
        </p:txBody>
      </p:sp>
    </p:spTree>
    <p:extLst>
      <p:ext uri="{BB962C8B-B14F-4D97-AF65-F5344CB8AC3E}">
        <p14:creationId xmlns:p14="http://schemas.microsoft.com/office/powerpoint/2010/main" val="3323324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resources will be sent to your school after this assembly.</a:t>
            </a:r>
          </a:p>
        </p:txBody>
      </p:sp>
      <p:sp>
        <p:nvSpPr>
          <p:cNvPr id="4" name="Slide Number Placeholder 3"/>
          <p:cNvSpPr>
            <a:spLocks noGrp="1"/>
          </p:cNvSpPr>
          <p:nvPr>
            <p:ph type="sldNum" sz="quarter" idx="5"/>
          </p:nvPr>
        </p:nvSpPr>
        <p:spPr/>
        <p:txBody>
          <a:bodyPr/>
          <a:lstStyle/>
          <a:p>
            <a:fld id="{C8DE0203-8D1F-FF45-B419-3862B0C479D9}" type="slidenum">
              <a:rPr lang="en-US" smtClean="0"/>
              <a:t>12</a:t>
            </a:fld>
            <a:endParaRPr lang="en-US"/>
          </a:p>
        </p:txBody>
      </p:sp>
    </p:spTree>
    <p:extLst>
      <p:ext uri="{BB962C8B-B14F-4D97-AF65-F5344CB8AC3E}">
        <p14:creationId xmlns:p14="http://schemas.microsoft.com/office/powerpoint/2010/main" val="2696208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video.vice.com</a:t>
            </a:r>
            <a:r>
              <a:rPr lang="en-US" dirty="0"/>
              <a:t>/</a:t>
            </a:r>
            <a:r>
              <a:rPr lang="en-US" dirty="0" err="1"/>
              <a:t>en_us</a:t>
            </a:r>
            <a:r>
              <a:rPr lang="en-US" dirty="0"/>
              <a:t>/video/unfollow-me-the-story-of-</a:t>
            </a:r>
            <a:r>
              <a:rPr lang="en-US" dirty="0" err="1"/>
              <a:t>alice</a:t>
            </a:r>
            <a:r>
              <a:rPr lang="en-US" dirty="0"/>
              <a:t>-</a:t>
            </a:r>
            <a:r>
              <a:rPr lang="en-US" dirty="0" err="1"/>
              <a:t>ruggles</a:t>
            </a:r>
            <a:r>
              <a:rPr lang="en-US" dirty="0"/>
              <a:t>/5b51cb13be407706403b2498  (5 minutes 48 seconds) (subtitles available) (image </a:t>
            </a:r>
            <a:r>
              <a:rPr lang="en-US"/>
              <a:t>is hyperlinked)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This video tells Alice’s story, and it can be tough to watch.  </a:t>
            </a:r>
          </a:p>
          <a:p>
            <a:r>
              <a:rPr lang="en-GB" dirty="0"/>
              <a:t>Please do what you need to take care of yourself, even if that means leaving the room or taking a break. If you need support, we encourage you to seek help your teacher. Unhealthy relationships are an issue amongst all types of relationships, no matter gender, sexuality, class, ability, religion, or race. </a:t>
            </a:r>
            <a:endParaRPr lang="en-GB" dirty="0">
              <a:cs typeface="Calibri"/>
            </a:endParaRPr>
          </a:p>
          <a:p>
            <a:endParaRPr lang="en-GB"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Alice was kind, clever and beautiful. She loved life, loved her friends and loved her job. She had so much to live for. Tragically, Alice was murdered in Gateshead on 12 October 2016, aged just 24.</a:t>
            </a:r>
          </a:p>
          <a:p>
            <a:r>
              <a:rPr lang="en-GB" sz="1800" dirty="0">
                <a:effectLst/>
                <a:latin typeface="Calibri"/>
                <a:ea typeface="Calibri" panose="020F0502020204030204" pitchFamily="34" charset="0"/>
                <a:cs typeface="Calibri"/>
              </a:rPr>
              <a:t>Alice’s ex-partner was convicted of her murder and sentenced to life imprisonment </a:t>
            </a:r>
            <a:r>
              <a:rPr lang="en-GB" sz="1800" dirty="0">
                <a:latin typeface="Calibri"/>
                <a:ea typeface="Calibri" panose="020F0502020204030204" pitchFamily="34" charset="0"/>
                <a:cs typeface="Calibri"/>
              </a:rPr>
              <a:t>with</a:t>
            </a:r>
            <a:r>
              <a:rPr lang="en-GB" sz="1800" dirty="0">
                <a:effectLst/>
                <a:latin typeface="Calibri"/>
                <a:ea typeface="Calibri" panose="020F0502020204030204" pitchFamily="34" charset="0"/>
                <a:cs typeface="Calibri"/>
              </a:rPr>
              <a:t> a minimum tariff of 22 years. His controlling behaviour during their brief relationship had developed afterwards into a relentless campaign of stalking.</a:t>
            </a:r>
            <a:endParaRPr lang="en-GB" dirty="0">
              <a:latin typeface="Calibri"/>
              <a:cs typeface="Calibri"/>
            </a:endParaRPr>
          </a:p>
          <a:p>
            <a:endParaRPr lang="en-US" dirty="0"/>
          </a:p>
          <a:p>
            <a:r>
              <a:rPr lang="en-GB" dirty="0"/>
              <a:t>The police are much better at dealing with this now, but Alice would have sought help sooner if she had understood the danger she was in, and it is important that it is taken seriously before things escalate out of control. </a:t>
            </a:r>
          </a:p>
          <a:p>
            <a:r>
              <a:rPr lang="en-GB" dirty="0"/>
              <a:t>The message that we are trying to spread is to take it seriously and take action quickly. If Alice had done this sooner, then she might be Alive today.</a:t>
            </a:r>
          </a:p>
          <a:p>
            <a:endParaRPr lang="en-US" dirty="0">
              <a:cs typeface="Calibri"/>
            </a:endParaRPr>
          </a:p>
          <a:p>
            <a:r>
              <a:rPr lang="en-US" dirty="0"/>
              <a:t>(An alternative video can be viewed: please see facilitator pack, or online https://www.alicerugglestrust.org/stalking-video) </a:t>
            </a:r>
          </a:p>
          <a:p>
            <a:r>
              <a:rPr lang="en-US" dirty="0">
                <a:cs typeface="Calibri"/>
              </a:rPr>
              <a:t>If using the alternative video: This video explains how to spot the risks of stalking, and what to do.</a:t>
            </a:r>
          </a:p>
        </p:txBody>
      </p:sp>
      <p:sp>
        <p:nvSpPr>
          <p:cNvPr id="4" name="Slide Number Placeholder 3"/>
          <p:cNvSpPr>
            <a:spLocks noGrp="1"/>
          </p:cNvSpPr>
          <p:nvPr>
            <p:ph type="sldNum" sz="quarter" idx="5"/>
          </p:nvPr>
        </p:nvSpPr>
        <p:spPr/>
        <p:txBody>
          <a:bodyPr/>
          <a:lstStyle/>
          <a:p>
            <a:fld id="{C8DE0203-8D1F-FF45-B419-3862B0C479D9}" type="slidenum">
              <a:rPr lang="en-US" smtClean="0"/>
              <a:t>2</a:t>
            </a:fld>
            <a:endParaRPr lang="en-US"/>
          </a:p>
        </p:txBody>
      </p:sp>
    </p:spTree>
    <p:extLst>
      <p:ext uri="{BB962C8B-B14F-4D97-AF65-F5344CB8AC3E}">
        <p14:creationId xmlns:p14="http://schemas.microsoft.com/office/powerpoint/2010/main" val="2542785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800" b="1" i="0" u="none" strike="noStrike">
                <a:solidFill>
                  <a:srgbClr val="000000"/>
                </a:solidFill>
                <a:effectLst/>
                <a:latin typeface="Calibri" panose="020F0502020204030204" pitchFamily="34" charset="0"/>
              </a:rPr>
              <a:t>No legal definition of stalking but this is the professionally recognised definition:</a:t>
            </a:r>
            <a:r>
              <a:rPr lang="en-US" sz="1800" b="0" i="0">
                <a:solidFill>
                  <a:srgbClr val="444444"/>
                </a:solidFill>
                <a:effectLst/>
                <a:latin typeface="Calibri" panose="020F0502020204030204" pitchFamily="34" charset="0"/>
              </a:rPr>
              <a:t>​ </a:t>
            </a:r>
            <a:r>
              <a:rPr lang="en-GB" b="0" i="0" u="none" strike="noStrike">
                <a:solidFill>
                  <a:srgbClr val="7F7F7F"/>
                </a:solidFill>
                <a:effectLst/>
                <a:latin typeface="louis"/>
              </a:rPr>
              <a:t>“A pattern of unwanted, fixated and obsessive behaviour which is intrusive and causes fear of violence or serious alarm or distress”</a:t>
            </a:r>
          </a:p>
          <a:p>
            <a:pPr algn="l" rtl="0" fontAlgn="base"/>
            <a:endParaRPr lang="en-GB" b="0" i="0" u="none" strike="noStrike">
              <a:solidFill>
                <a:srgbClr val="7F7F7F"/>
              </a:solidFill>
              <a:effectLst/>
              <a:latin typeface="louis"/>
            </a:endParaRPr>
          </a:p>
          <a:p>
            <a:pPr algn="l" rtl="0" fontAlgn="base"/>
            <a:r>
              <a:rPr lang="en-GB" b="0" i="0" u="none" strike="noStrike">
                <a:solidFill>
                  <a:srgbClr val="7F7F7F"/>
                </a:solidFill>
                <a:effectLst/>
                <a:latin typeface="louis"/>
              </a:rPr>
              <a:t>What does this mean?</a:t>
            </a:r>
            <a:r>
              <a:rPr lang="en-GB" sz="1800" b="0" i="0">
                <a:solidFill>
                  <a:srgbClr val="444444"/>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sz="1800" b="0" i="0">
                <a:solidFill>
                  <a:srgbClr val="444444"/>
                </a:solidFill>
                <a:effectLst/>
                <a:latin typeface="Calibri" panose="020F0502020204030204" pitchFamily="34" charset="0"/>
              </a:rPr>
              <a:t>​</a:t>
            </a:r>
            <a:endParaRPr lang="en-GB" b="0" i="0">
              <a:solidFill>
                <a:srgbClr val="444444"/>
              </a:solidFill>
              <a:effectLst/>
              <a:latin typeface="Calibri" panose="020F0502020204030204" pitchFamily="34" charset="0"/>
            </a:endParaRPr>
          </a:p>
          <a:p>
            <a:pPr algn="l" rtl="0" fontAlgn="base"/>
            <a:r>
              <a:rPr lang="en-GB" sz="1800" b="1" i="0" u="none" strike="noStrike">
                <a:solidFill>
                  <a:srgbClr val="000000"/>
                </a:solidFill>
                <a:effectLst/>
                <a:latin typeface="Calibri" panose="020F0502020204030204" pitchFamily="34" charset="0"/>
              </a:rPr>
              <a:t>Pattern: </a:t>
            </a:r>
            <a:r>
              <a:rPr lang="en-GB" sz="1800" b="0" i="0" u="none" strike="noStrike">
                <a:solidFill>
                  <a:srgbClr val="000000"/>
                </a:solidFill>
                <a:effectLst/>
                <a:latin typeface="Calibri" panose="020F0502020204030204" pitchFamily="34" charset="0"/>
              </a:rPr>
              <a:t>something that happens over and over again. Might not be the same behaviour but the behaviours are done for the same reason, to get your attention.  Research says that stalking victims experience 100 incidents before speaking up.  We want to support people to come forward much sooner.</a:t>
            </a:r>
          </a:p>
          <a:p>
            <a:pPr algn="l" rtl="0" fontAlgn="base"/>
            <a:r>
              <a:rPr lang="en-GB" sz="1800" b="0" i="0">
                <a:solidFill>
                  <a:srgbClr val="444444"/>
                </a:solidFill>
                <a:effectLst/>
                <a:latin typeface="Calibri" panose="020F0502020204030204" pitchFamily="34" charset="0"/>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GB" sz="1200" b="1" i="0" u="none" strike="noStrike">
                <a:solidFill>
                  <a:srgbClr val="000000"/>
                </a:solidFill>
                <a:effectLst/>
                <a:latin typeface="Calibri" panose="020F0502020204030204" pitchFamily="34" charset="0"/>
              </a:rPr>
              <a:t>Unwanted</a:t>
            </a:r>
            <a:r>
              <a:rPr lang="en-US" sz="1200" b="0" i="0">
                <a:solidFill>
                  <a:srgbClr val="444444"/>
                </a:solidFill>
                <a:effectLst/>
                <a:latin typeface="Calibri" panose="020F0502020204030204" pitchFamily="34" charset="0"/>
              </a:rPr>
              <a:t>​: You have said ‘no’ you do not want this person to be in your life in the way that they want. This can be complicated if you’re in the same friendship group or classes but your ‘no’ needs to be respected</a:t>
            </a:r>
            <a:endParaRPr lang="en-US" b="0" i="0">
              <a:solidFill>
                <a:srgbClr val="444444"/>
              </a:solidFill>
              <a:effectLst/>
              <a:latin typeface="Calibri" panose="020F0502020204030204" pitchFamily="34" charset="0"/>
            </a:endParaRPr>
          </a:p>
          <a:p>
            <a:pPr algn="l" rtl="0" fontAlgn="base"/>
            <a:endParaRPr lang="en-GB" b="0" i="0">
              <a:solidFill>
                <a:srgbClr val="444444"/>
              </a:solidFill>
              <a:effectLst/>
              <a:latin typeface="Calibri" panose="020F0502020204030204" pitchFamily="34" charset="0"/>
            </a:endParaRPr>
          </a:p>
          <a:p>
            <a:pPr algn="l" rtl="0" fontAlgn="base"/>
            <a:r>
              <a:rPr lang="en-GB" sz="1800" b="1" i="0" u="none" strike="noStrike">
                <a:solidFill>
                  <a:srgbClr val="000000"/>
                </a:solidFill>
                <a:effectLst/>
                <a:latin typeface="Calibri" panose="020F0502020204030204" pitchFamily="34" charset="0"/>
              </a:rPr>
              <a:t>Fixated behaviour</a:t>
            </a:r>
            <a:r>
              <a:rPr lang="en-US" sz="1800" b="0" i="0">
                <a:solidFill>
                  <a:srgbClr val="444444"/>
                </a:solidFill>
                <a:effectLst/>
                <a:latin typeface="Calibri" panose="020F0502020204030204" pitchFamily="34" charset="0"/>
              </a:rPr>
              <a:t>​: Being only interested in one person or one thing.  You think about them all the time, what are they up to, what are they having for breakfast, would they like this song?</a:t>
            </a:r>
          </a:p>
          <a:p>
            <a:pPr algn="l" rtl="0" fontAlgn="base"/>
            <a:endParaRPr lang="en-US" b="0" i="0">
              <a:solidFill>
                <a:srgbClr val="444444"/>
              </a:solidFill>
              <a:effectLst/>
              <a:latin typeface="Calibri" panose="020F0502020204030204" pitchFamily="34" charset="0"/>
            </a:endParaRPr>
          </a:p>
          <a:p>
            <a:pPr algn="l" rtl="0" fontAlgn="base"/>
            <a:r>
              <a:rPr lang="en-GB" sz="1800" b="1" i="0" u="none" strike="noStrike">
                <a:solidFill>
                  <a:srgbClr val="000000"/>
                </a:solidFill>
                <a:effectLst/>
                <a:latin typeface="Calibri" panose="020F0502020204030204" pitchFamily="34" charset="0"/>
              </a:rPr>
              <a:t>Has an impact on the victim</a:t>
            </a:r>
            <a:r>
              <a:rPr lang="en-US" sz="1800" b="0" i="0">
                <a:solidFill>
                  <a:srgbClr val="444444"/>
                </a:solidFill>
                <a:effectLst/>
                <a:latin typeface="Calibri" panose="020F0502020204030204" pitchFamily="34" charset="0"/>
              </a:rPr>
              <a:t>​: How does all this make </a:t>
            </a:r>
            <a:r>
              <a:rPr lang="en-US" sz="1800" b="1" i="0">
                <a:solidFill>
                  <a:srgbClr val="444444"/>
                </a:solidFill>
                <a:effectLst/>
                <a:latin typeface="Calibri" panose="020F0502020204030204" pitchFamily="34" charset="0"/>
              </a:rPr>
              <a:t>you</a:t>
            </a:r>
            <a:r>
              <a:rPr lang="en-US" sz="1800" b="0" i="0">
                <a:solidFill>
                  <a:srgbClr val="444444"/>
                </a:solidFill>
                <a:effectLst/>
                <a:latin typeface="Calibri" panose="020F0502020204030204" pitchFamily="34" charset="0"/>
              </a:rPr>
              <a:t> feel? </a:t>
            </a:r>
          </a:p>
          <a:p>
            <a:pPr algn="l" rtl="0" fontAlgn="base"/>
            <a:endParaRPr lang="en-US" b="0" i="0">
              <a:solidFill>
                <a:srgbClr val="444444"/>
              </a:solidFill>
              <a:effectLst/>
              <a:latin typeface="Calibri" panose="020F0502020204030204" pitchFamily="34" charset="0"/>
            </a:endParaRPr>
          </a:p>
          <a:p>
            <a:pPr algn="l" rtl="0" fontAlgn="base"/>
            <a:r>
              <a:rPr lang="en-GB" sz="1800" b="1" i="0" u="none" strike="noStrike">
                <a:solidFill>
                  <a:srgbClr val="000000"/>
                </a:solidFill>
                <a:effectLst/>
                <a:latin typeface="Calibri"/>
                <a:cs typeface="Calibri"/>
              </a:rPr>
              <a:t>Has been illegal since 2012 – Just recognised 10 years of the legislation</a:t>
            </a:r>
            <a:r>
              <a:rPr lang="en-GB" sz="1800" b="1">
                <a:solidFill>
                  <a:srgbClr val="000000"/>
                </a:solidFill>
                <a:latin typeface="Calibri"/>
                <a:cs typeface="Calibri"/>
              </a:rPr>
              <a:t>.</a:t>
            </a:r>
          </a:p>
          <a:p>
            <a:pPr algn="l" rtl="0" fontAlgn="base"/>
            <a:endParaRPr lang="en-GB" sz="1800" b="1" i="0">
              <a:solidFill>
                <a:srgbClr val="000000"/>
              </a:solidFill>
              <a:effectLst/>
              <a:latin typeface="Calibri"/>
              <a:cs typeface="Calibri"/>
            </a:endParaRPr>
          </a:p>
          <a:p>
            <a:r>
              <a:rPr lang="en-US" sz="1400">
                <a:solidFill>
                  <a:srgbClr val="1B64AE"/>
                </a:solidFill>
              </a:rPr>
              <a:t>Stalking is a crime.</a:t>
            </a:r>
            <a:endParaRPr lang="en-US" sz="1400">
              <a:solidFill>
                <a:srgbClr val="1B64AE"/>
              </a:solidFill>
              <a:cs typeface="Calibri"/>
            </a:endParaRPr>
          </a:p>
          <a:p>
            <a:endParaRPr lang="en-US" sz="1400"/>
          </a:p>
          <a:p>
            <a:r>
              <a:rPr lang="en-US" sz="1200"/>
              <a:t>Perpetrators can face to up to </a:t>
            </a:r>
            <a:r>
              <a:rPr lang="en-US" sz="1200" b="1"/>
              <a:t>10 years </a:t>
            </a:r>
            <a:r>
              <a:rPr lang="en-US" sz="1200"/>
              <a:t>in prison, or 14 years if the crime is racially or religiously motivated.</a:t>
            </a:r>
            <a:endParaRPr lang="en-US" sz="1200">
              <a:cs typeface="Arial"/>
            </a:endParaRPr>
          </a:p>
          <a:p>
            <a:endParaRPr lang="en-US" sz="1200">
              <a:solidFill>
                <a:srgbClr val="002060"/>
              </a:solidFill>
            </a:endParaRPr>
          </a:p>
          <a:p>
            <a:r>
              <a:rPr lang="en-US" sz="1200">
                <a:solidFill>
                  <a:srgbClr val="002060"/>
                </a:solidFill>
              </a:rPr>
              <a:t>A lot of progress has been made since Alice was murdered thanks to campaigners and police forces.</a:t>
            </a:r>
            <a:endParaRPr lang="en-US" sz="1200">
              <a:solidFill>
                <a:srgbClr val="002060"/>
              </a:solidFill>
              <a:cs typeface="Arial"/>
            </a:endParaRPr>
          </a:p>
          <a:p>
            <a:pPr algn="l" rtl="0" fontAlgn="base"/>
            <a:endParaRPr lang="en-US" b="0" i="0">
              <a:solidFill>
                <a:srgbClr val="444444"/>
              </a:solidFill>
              <a:effectLst/>
              <a:latin typeface="Calibri" panose="020F0502020204030204" pitchFamily="34" charset="0"/>
            </a:endParaRPr>
          </a:p>
          <a:p>
            <a:endParaRPr lang="en-US"/>
          </a:p>
          <a:p>
            <a:endParaRPr lang="en-US"/>
          </a:p>
          <a:p>
            <a:endParaRPr lang="en-US"/>
          </a:p>
        </p:txBody>
      </p:sp>
      <p:sp>
        <p:nvSpPr>
          <p:cNvPr id="4" name="Slide Number Placeholder 3"/>
          <p:cNvSpPr>
            <a:spLocks noGrp="1"/>
          </p:cNvSpPr>
          <p:nvPr>
            <p:ph type="sldNum" sz="quarter" idx="5"/>
          </p:nvPr>
        </p:nvSpPr>
        <p:spPr/>
        <p:txBody>
          <a:bodyPr/>
          <a:lstStyle/>
          <a:p>
            <a:fld id="{C8DE0203-8D1F-FF45-B419-3862B0C479D9}" type="slidenum">
              <a:rPr lang="en-US" smtClean="0"/>
              <a:t>3</a:t>
            </a:fld>
            <a:endParaRPr lang="en-US"/>
          </a:p>
        </p:txBody>
      </p:sp>
    </p:spTree>
    <p:extLst>
      <p:ext uri="{BB962C8B-B14F-4D97-AF65-F5344CB8AC3E}">
        <p14:creationId xmlns:p14="http://schemas.microsoft.com/office/powerpoint/2010/main" val="426570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Stalking affects 1 in 5 women and 1 in 10 men</a:t>
            </a:r>
          </a:p>
          <a:p>
            <a:endParaRPr lang="en-US"/>
          </a:p>
          <a:p>
            <a:r>
              <a:rPr lang="en-US" b="0" i="0">
                <a:solidFill>
                  <a:srgbClr val="1F2025"/>
                </a:solidFill>
                <a:effectLst/>
                <a:latin typeface="Calibri" panose="020F0502020204030204" pitchFamily="34" charset="0"/>
              </a:rPr>
              <a:t>523,000 young people aged 16-24 experience stalking each year</a:t>
            </a:r>
          </a:p>
          <a:p>
            <a:endParaRPr lang="en-US" b="0" i="0">
              <a:solidFill>
                <a:srgbClr val="1F2025"/>
              </a:solidFill>
              <a:effectLst/>
              <a:latin typeface="Calibri" panose="020F0502020204030204" pitchFamily="34" charset="0"/>
            </a:endParaRPr>
          </a:p>
          <a:p>
            <a:r>
              <a:rPr lang="en-US" b="0" i="0">
                <a:solidFill>
                  <a:srgbClr val="1F2025"/>
                </a:solidFill>
                <a:effectLst/>
                <a:latin typeface="Calibri" panose="020F0502020204030204" pitchFamily="34" charset="0"/>
              </a:rPr>
              <a:t>Stalking does not just happen to one person, it affects up to 21 people around the primary victim either as the stalker tries to get people to speak on their behalf, or add to the negative behaviours.</a:t>
            </a:r>
          </a:p>
          <a:p>
            <a:endParaRPr lang="en-US" b="0" i="0">
              <a:solidFill>
                <a:srgbClr val="1F2025"/>
              </a:solidFill>
              <a:effectLst/>
              <a:latin typeface="Calibri" panose="020F0502020204030204" pitchFamily="34" charset="0"/>
            </a:endParaRPr>
          </a:p>
          <a:p>
            <a:r>
              <a:rPr lang="en-US"/>
              <a:t>People often associate stalking with being followed by a stranger, but </a:t>
            </a:r>
            <a:r>
              <a:rPr lang="en-US">
                <a:solidFill>
                  <a:srgbClr val="FF0000"/>
                </a:solidFill>
              </a:rPr>
              <a:t>most </a:t>
            </a:r>
            <a:r>
              <a:rPr lang="en-US">
                <a:solidFill>
                  <a:srgbClr val="000000"/>
                </a:solidFill>
              </a:rPr>
              <a:t>is</a:t>
            </a:r>
            <a:r>
              <a:rPr lang="en-US"/>
              <a:t> perpetrated by someone the victim knows.</a:t>
            </a:r>
            <a:endParaRPr lang="en-US" b="1">
              <a:cs typeface="Calibri"/>
            </a:endParaRPr>
          </a:p>
          <a:p>
            <a:endParaRPr lang="en-US"/>
          </a:p>
          <a:p>
            <a:endParaRPr lang="en-US" sz="1200">
              <a:solidFill>
                <a:srgbClr val="000000"/>
              </a:solidFill>
              <a:cs typeface="Calibri" panose="020F0502020204030204"/>
            </a:endParaRPr>
          </a:p>
          <a:p>
            <a:endParaRPr lang="en-US"/>
          </a:p>
          <a:p>
            <a:endParaRPr lang="en-US"/>
          </a:p>
          <a:p>
            <a:endParaRPr lang="en-US"/>
          </a:p>
          <a:p>
            <a:endParaRPr lang="en-US"/>
          </a:p>
          <a:p>
            <a:endParaRPr lang="en-US"/>
          </a:p>
        </p:txBody>
      </p:sp>
      <p:sp>
        <p:nvSpPr>
          <p:cNvPr id="4" name="Slide Number Placeholder 3"/>
          <p:cNvSpPr>
            <a:spLocks noGrp="1"/>
          </p:cNvSpPr>
          <p:nvPr>
            <p:ph type="sldNum" sz="quarter" idx="5"/>
          </p:nvPr>
        </p:nvSpPr>
        <p:spPr/>
        <p:txBody>
          <a:bodyPr/>
          <a:lstStyle/>
          <a:p>
            <a:fld id="{C8DE0203-8D1F-FF45-B419-3862B0C479D9}" type="slidenum">
              <a:rPr lang="en-US" smtClean="0"/>
              <a:t>4</a:t>
            </a:fld>
            <a:endParaRPr lang="en-US"/>
          </a:p>
        </p:txBody>
      </p:sp>
    </p:spTree>
    <p:extLst>
      <p:ext uri="{BB962C8B-B14F-4D97-AF65-F5344CB8AC3E}">
        <p14:creationId xmlns:p14="http://schemas.microsoft.com/office/powerpoint/2010/main" val="157355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do people stalk? What leads them to?</a:t>
            </a:r>
          </a:p>
          <a:p>
            <a:pPr algn="l"/>
            <a:endParaRPr lang="en-US"/>
          </a:p>
          <a:p>
            <a:pPr algn="l"/>
            <a:r>
              <a:rPr lang="en-US"/>
              <a:t>It’s ok to feel hurt or upset about the breakdown of a relationship, but if you are becoming obsessed, you need to seek help.</a:t>
            </a:r>
          </a:p>
          <a:p>
            <a:endParaRPr lang="en-US"/>
          </a:p>
          <a:p>
            <a:r>
              <a:rPr lang="en-US"/>
              <a:t>There are many motivations for stalking…</a:t>
            </a:r>
          </a:p>
          <a:p>
            <a:endParaRPr lang="en-US"/>
          </a:p>
          <a:p>
            <a:pPr marL="342900" lvl="0" indent="-342900">
              <a:buFont typeface="Calibri" panose="020F050202020403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Rejection</a:t>
            </a:r>
          </a:p>
          <a:p>
            <a:r>
              <a:rPr lang="en-GB"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Being dropped by someone can be hard for anyone. Most of us get angry, get sad and move on. Some people don't though and can end up spending a lot of time either trying to make up or punish the other person.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Loneliness</a:t>
            </a:r>
          </a:p>
          <a:p>
            <a:r>
              <a:rPr lang="en-GB"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Some people can believe there is a connection or relationship between themselves and another person even when one does not exist. The need for a relationship can lead to intrusive behaviours that can be unsettling or scary.</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Resentment</a:t>
            </a:r>
          </a:p>
          <a:p>
            <a:r>
              <a:rPr lang="en-GB"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Feeling mistreated can lead people to need revenge and to get back at a person, often in unpleasant ways.</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Romantically or socially awkward</a:t>
            </a:r>
          </a:p>
          <a:p>
            <a:r>
              <a:rPr lang="en-GB"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When loneliness and poor social skills are mixed together a person may genuinely not understand a 'no' and be indifferent to the distress they are causing by pursuing a dead-end.</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en-GB" sz="1800" b="1" kern="100">
                <a:effectLst/>
                <a:latin typeface="Calibri" panose="020F0502020204030204" pitchFamily="34" charset="0"/>
                <a:ea typeface="Calibri" panose="020F0502020204030204" pitchFamily="34" charset="0"/>
                <a:cs typeface="Times New Roman" panose="02020603050405020304" pitchFamily="18" charset="0"/>
              </a:rPr>
              <a:t>Violence</a:t>
            </a:r>
            <a:r>
              <a:rPr lang="en-GB" sz="1800" kern="10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rarest behaviour is motivated by violence alone. There is no other reason for the fixated behaviour than to get kicks from causing pain.</a:t>
            </a:r>
            <a:endParaRPr lang="en-GB"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8DE0203-8D1F-FF45-B419-3862B0C479D9}" type="slidenum">
              <a:rPr lang="en-US" smtClean="0"/>
              <a:t>5</a:t>
            </a:fld>
            <a:endParaRPr lang="en-US"/>
          </a:p>
        </p:txBody>
      </p:sp>
    </p:spTree>
    <p:extLst>
      <p:ext uri="{BB962C8B-B14F-4D97-AF65-F5344CB8AC3E}">
        <p14:creationId xmlns:p14="http://schemas.microsoft.com/office/powerpoint/2010/main" val="578996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Motivations lead to stalking, which can cover a huge range of behaviours. These are just some of the behaviours which perpetrators may display. </a:t>
            </a:r>
            <a:r>
              <a:rPr lang="en-US" sz="1800">
                <a:effectLst/>
                <a:latin typeface="Calibri" panose="020F0502020204030204" pitchFamily="34" charset="0"/>
                <a:ea typeface="Calibri" panose="020F0502020204030204" pitchFamily="34" charset="0"/>
                <a:cs typeface="Times New Roman" panose="02020603050405020304" pitchFamily="18" charset="0"/>
              </a:rPr>
              <a:t>This list does not include everything. </a:t>
            </a:r>
          </a:p>
          <a:p>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r>
              <a:rPr lang="en-GB" sz="1800">
                <a:effectLst/>
                <a:latin typeface="Calibri" panose="020F0502020204030204" pitchFamily="34" charset="0"/>
                <a:ea typeface="Calibri" panose="020F0502020204030204" pitchFamily="34" charset="0"/>
                <a:cs typeface="Times New Roman" panose="02020603050405020304" pitchFamily="18" charset="0"/>
              </a:rPr>
              <a:t>Cyberstalking is on the rise. All cases of stalking now have an online element.</a:t>
            </a:r>
          </a:p>
          <a:p>
            <a:r>
              <a:rPr lang="en-US" sz="1800">
                <a:effectLst/>
                <a:latin typeface="Calibri" panose="020F0502020204030204" pitchFamily="34" charset="0"/>
                <a:ea typeface="Calibri" panose="020F0502020204030204" pitchFamily="34" charset="0"/>
                <a:cs typeface="Times New Roman" panose="02020603050405020304" pitchFamily="18" charset="0"/>
              </a:rPr>
              <a:t>If you are making changes to your life </a:t>
            </a:r>
            <a:r>
              <a:rPr lang="en-GB" sz="1800">
                <a:effectLst/>
                <a:latin typeface="Calibri" panose="020F0502020204030204" pitchFamily="34" charset="0"/>
                <a:ea typeface="Calibri" panose="020F0502020204030204" pitchFamily="34" charset="0"/>
                <a:cs typeface="Times New Roman" panose="02020603050405020304" pitchFamily="18" charset="0"/>
              </a:rPr>
              <a:t>in order to feel safe, then it is a sign that you are being stalked.</a:t>
            </a:r>
          </a:p>
        </p:txBody>
      </p:sp>
      <p:sp>
        <p:nvSpPr>
          <p:cNvPr id="4" name="Slide Number Placeholder 3"/>
          <p:cNvSpPr>
            <a:spLocks noGrp="1"/>
          </p:cNvSpPr>
          <p:nvPr>
            <p:ph type="sldNum" sz="quarter" idx="5"/>
          </p:nvPr>
        </p:nvSpPr>
        <p:spPr/>
        <p:txBody>
          <a:bodyPr/>
          <a:lstStyle/>
          <a:p>
            <a:fld id="{C8DE0203-8D1F-FF45-B419-3862B0C479D9}" type="slidenum">
              <a:rPr lang="en-US" smtClean="0"/>
              <a:t>6</a:t>
            </a:fld>
            <a:endParaRPr lang="en-US"/>
          </a:p>
        </p:txBody>
      </p:sp>
    </p:spTree>
    <p:extLst>
      <p:ext uri="{BB962C8B-B14F-4D97-AF65-F5344CB8AC3E}">
        <p14:creationId xmlns:p14="http://schemas.microsoft.com/office/powerpoint/2010/main" val="109659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These words were spoken by a victim of stalking.</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r>
              <a:rPr lang="en-US"/>
              <a:t>Being stalked can be very very scary. 78% of victims experience symptoms of PTSD. </a:t>
            </a:r>
          </a:p>
          <a:p>
            <a:endParaRPr lang="en-US"/>
          </a:p>
          <a:p>
            <a:r>
              <a:rPr lang="en-US"/>
              <a:t>If you feel like you are at risk of perpetrating these </a:t>
            </a:r>
            <a:r>
              <a:rPr lang="en-GB" noProof="0"/>
              <a:t>behaviours</a:t>
            </a:r>
            <a:r>
              <a:rPr lang="en-US"/>
              <a:t>, you need to seek help.</a:t>
            </a:r>
          </a:p>
        </p:txBody>
      </p:sp>
      <p:sp>
        <p:nvSpPr>
          <p:cNvPr id="4" name="Slide Number Placeholder 3"/>
          <p:cNvSpPr>
            <a:spLocks noGrp="1"/>
          </p:cNvSpPr>
          <p:nvPr>
            <p:ph type="sldNum" sz="quarter" idx="5"/>
          </p:nvPr>
        </p:nvSpPr>
        <p:spPr/>
        <p:txBody>
          <a:bodyPr/>
          <a:lstStyle/>
          <a:p>
            <a:fld id="{C8DE0203-8D1F-FF45-B419-3862B0C479D9}" type="slidenum">
              <a:rPr lang="en-US" smtClean="0"/>
              <a:t>7</a:t>
            </a:fld>
            <a:endParaRPr lang="en-US"/>
          </a:p>
        </p:txBody>
      </p:sp>
    </p:spTree>
    <p:extLst>
      <p:ext uri="{BB962C8B-B14F-4D97-AF65-F5344CB8AC3E}">
        <p14:creationId xmlns:p14="http://schemas.microsoft.com/office/powerpoint/2010/main" val="3417527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a:t>In popular culture stalking is often glamorised, and this reinforces and normalises unhealthy relationship behaviours which are not ok. ‘no doesn’t mean no’</a:t>
            </a:r>
          </a:p>
          <a:p>
            <a:r>
              <a:rPr lang="en-GB" noProof="0"/>
              <a:t>Think about Netflix’s You, the Twilight Saga. Can you think of any other examples?</a:t>
            </a:r>
          </a:p>
          <a:p>
            <a:endParaRPr lang="en-GB" noProof="0"/>
          </a:p>
          <a:p>
            <a:r>
              <a:rPr lang="en-GB" noProof="0"/>
              <a:t>Stalking appears in songs too, think about the lyrics to ‘every step you take’ by The Police, or ‘one way or another’ by Blondie.</a:t>
            </a:r>
          </a:p>
          <a:p>
            <a:endParaRPr lang="en-GB" noProof="0"/>
          </a:p>
          <a:p>
            <a:endParaRPr lang="en-GB" noProof="0"/>
          </a:p>
        </p:txBody>
      </p:sp>
      <p:sp>
        <p:nvSpPr>
          <p:cNvPr id="4" name="Slide Number Placeholder 3"/>
          <p:cNvSpPr>
            <a:spLocks noGrp="1"/>
          </p:cNvSpPr>
          <p:nvPr>
            <p:ph type="sldNum" sz="quarter" idx="5"/>
          </p:nvPr>
        </p:nvSpPr>
        <p:spPr/>
        <p:txBody>
          <a:bodyPr/>
          <a:lstStyle/>
          <a:p>
            <a:fld id="{C8DE0203-8D1F-FF45-B419-3862B0C479D9}" type="slidenum">
              <a:rPr lang="en-US" smtClean="0"/>
              <a:t>8</a:t>
            </a:fld>
            <a:endParaRPr lang="en-US"/>
          </a:p>
        </p:txBody>
      </p:sp>
    </p:spTree>
    <p:extLst>
      <p:ext uri="{BB962C8B-B14F-4D97-AF65-F5344CB8AC3E}">
        <p14:creationId xmlns:p14="http://schemas.microsoft.com/office/powerpoint/2010/main" val="2308926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effectLst/>
                <a:latin typeface="Calibri" panose="020F0502020204030204" pitchFamily="34" charset="0"/>
                <a:ea typeface="Calibri" panose="020F0502020204030204" pitchFamily="34" charset="0"/>
                <a:cs typeface="Times New Roman" panose="02020603050405020304" pitchFamily="18" charset="0"/>
              </a:rPr>
              <a:t>If you find that you are experiencing stalking or any other form of abuse, it is </a:t>
            </a:r>
            <a:r>
              <a:rPr lang="en-GB" sz="1200" b="1">
                <a:effectLst/>
                <a:latin typeface="Calibri" panose="020F0502020204030204" pitchFamily="34" charset="0"/>
                <a:ea typeface="Calibri" panose="020F0502020204030204" pitchFamily="34" charset="0"/>
                <a:cs typeface="Times New Roman" panose="02020603050405020304" pitchFamily="18" charset="0"/>
              </a:rPr>
              <a:t>never</a:t>
            </a:r>
            <a:r>
              <a:rPr lang="en-GB" sz="1200">
                <a:effectLst/>
                <a:latin typeface="Calibri" panose="020F0502020204030204" pitchFamily="34" charset="0"/>
                <a:ea typeface="Calibri" panose="020F0502020204030204" pitchFamily="34" charset="0"/>
                <a:cs typeface="Times New Roman" panose="02020603050405020304" pitchFamily="18" charset="0"/>
              </a:rPr>
              <a:t> your fault, but there are a lot of helpful things to know.</a:t>
            </a:r>
            <a:r>
              <a:rPr lang="en-GB">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It is important to take uncomfortable behaviour seriously early on.</a:t>
            </a:r>
          </a:p>
          <a:p>
            <a:pPr lvl="0"/>
            <a:endParaRPr lang="en-GB" b="1"/>
          </a:p>
          <a:p>
            <a:pPr lvl="0"/>
            <a:r>
              <a:rPr lang="en-GB" b="1"/>
              <a:t>Call the police: </a:t>
            </a:r>
            <a:r>
              <a:rPr lang="en-GB"/>
              <a:t>Stalking is a crime. Those</a:t>
            </a:r>
            <a:r>
              <a:rPr lang="en-GB" baseline="0"/>
              <a:t> being stalked should c</a:t>
            </a:r>
            <a:r>
              <a:rPr lang="en-GB"/>
              <a:t>all the police on 101 or 999 in an emergency and say they are being stalked.</a:t>
            </a:r>
          </a:p>
          <a:p>
            <a:pPr lvl="0"/>
            <a:r>
              <a:rPr lang="en-GB" b="1"/>
              <a:t>Seek support: </a:t>
            </a:r>
            <a:r>
              <a:rPr lang="en-GB" b="0"/>
              <a:t>St</a:t>
            </a:r>
            <a:r>
              <a:rPr lang="en-GB"/>
              <a:t>alking support services can help,</a:t>
            </a:r>
            <a:r>
              <a:rPr lang="en-GB" baseline="0"/>
              <a:t> </a:t>
            </a:r>
            <a:r>
              <a:rPr lang="en-GB"/>
              <a:t>including the National Stalking Helpline: </a:t>
            </a:r>
            <a:r>
              <a:rPr lang="en-GB" u="sng">
                <a:hlinkClick r:id="rId3"/>
              </a:rPr>
              <a:t>www.stalkinghelpline.org</a:t>
            </a:r>
            <a:r>
              <a:rPr lang="en-GB" u="none"/>
              <a:t>.</a:t>
            </a:r>
            <a:r>
              <a:rPr lang="en-GB" u="none" baseline="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Limit contact: </a:t>
            </a:r>
            <a:r>
              <a:rPr lang="en-GB" b="0"/>
              <a:t>As</a:t>
            </a:r>
            <a:r>
              <a:rPr lang="en-GB" b="0" baseline="0"/>
              <a:t> long as it feels</a:t>
            </a:r>
            <a:r>
              <a:rPr lang="en-GB"/>
              <a:t> safe to do so, keep contact with the stalker to an absolute minimum.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Vary your routine: </a:t>
            </a:r>
            <a:r>
              <a:rPr lang="en-GB" b="0"/>
              <a:t>and</a:t>
            </a:r>
            <a:r>
              <a:rPr lang="en-GB" b="1"/>
              <a:t> </a:t>
            </a:r>
            <a:r>
              <a:rPr lang="en-GB"/>
              <a:t>make sure a trusted</a:t>
            </a:r>
            <a:r>
              <a:rPr lang="en-GB" baseline="0"/>
              <a:t> person</a:t>
            </a:r>
            <a:r>
              <a:rPr lang="en-GB"/>
              <a:t> knows your location in case of emergency</a:t>
            </a:r>
            <a:r>
              <a:rPr lang="en-GB" sz="1200" kern="1200">
                <a:solidFill>
                  <a:schemeClr val="tx1"/>
                </a:solidFill>
                <a:effectLst/>
                <a:latin typeface="+mn-lt"/>
                <a:ea typeface="+mn-ea"/>
                <a:cs typeface="+mn-cs"/>
              </a:rPr>
              <a:t>.</a:t>
            </a:r>
            <a:endParaRPr lang="en-GB" u="none" baseline="0"/>
          </a:p>
          <a:p>
            <a:pPr lvl="0"/>
            <a:r>
              <a:rPr lang="en-GB" b="1" u="none" baseline="0"/>
              <a:t>Talk about it: </a:t>
            </a:r>
            <a:r>
              <a:rPr lang="en-GB"/>
              <a:t>Tell as many trusted people as</a:t>
            </a:r>
            <a:r>
              <a:rPr lang="en-GB" baseline="0"/>
              <a:t> possible about </a:t>
            </a:r>
            <a:r>
              <a:rPr lang="en-GB"/>
              <a:t>what is happening and keep track of who has been told (e.g. GP, tutor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Record all</a:t>
            </a:r>
            <a:r>
              <a:rPr lang="en-GB" b="1" baseline="0"/>
              <a:t> contact</a:t>
            </a:r>
            <a:r>
              <a:rPr lang="en-GB" b="1"/>
              <a:t>: </a:t>
            </a:r>
            <a:r>
              <a:rPr lang="en-GB"/>
              <a:t>Capture everything: screenshots, call logs, keep a diary: time, dates, locations of incidents, any witnesses and include how the behaviours felt at the time in any entries. This helps the police do their job to protect a target of stalking.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t>Be cyber secure: </a:t>
            </a:r>
            <a:r>
              <a:rPr lang="en-GB"/>
              <a:t>Change passwords, check privacy settings, scan for spyware, visit </a:t>
            </a:r>
            <a:r>
              <a:rPr lang="en-GB" sz="1200" u="sng" kern="1200">
                <a:solidFill>
                  <a:schemeClr val="tx1"/>
                </a:solidFill>
                <a:effectLst/>
                <a:latin typeface="+mn-lt"/>
                <a:ea typeface="+mn-ea"/>
                <a:cs typeface="+mn-cs"/>
                <a:hlinkClick r:id="rId4"/>
              </a:rPr>
              <a:t>getsafeonline.org</a:t>
            </a:r>
            <a:r>
              <a:rPr lang="en-GB"/>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C8DE0203-8D1F-FF45-B419-3862B0C479D9}" type="slidenum">
              <a:rPr lang="en-US" smtClean="0"/>
              <a:t>9</a:t>
            </a:fld>
            <a:endParaRPr lang="en-US"/>
          </a:p>
        </p:txBody>
      </p:sp>
    </p:spTree>
    <p:extLst>
      <p:ext uri="{BB962C8B-B14F-4D97-AF65-F5344CB8AC3E}">
        <p14:creationId xmlns:p14="http://schemas.microsoft.com/office/powerpoint/2010/main" val="14848470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Logo&#10;&#10;Description automatically generated">
            <a:extLst>
              <a:ext uri="{FF2B5EF4-FFF2-40B4-BE49-F238E27FC236}">
                <a16:creationId xmlns:a16="http://schemas.microsoft.com/office/drawing/2014/main" id="{73AAF75F-C929-D63D-FE3E-BF22180A9868}"/>
              </a:ext>
            </a:extLst>
          </p:cNvPr>
          <p:cNvPicPr>
            <a:picLocks noChangeAspect="1"/>
          </p:cNvPicPr>
          <p:nvPr userDrawn="1"/>
        </p:nvPicPr>
        <p:blipFill>
          <a:blip r:embed="rId2"/>
          <a:stretch>
            <a:fillRect/>
          </a:stretch>
        </p:blipFill>
        <p:spPr>
          <a:xfrm>
            <a:off x="5128536" y="5480132"/>
            <a:ext cx="1934928" cy="1212401"/>
          </a:xfrm>
          <a:prstGeom prst="rect">
            <a:avLst/>
          </a:prstGeom>
        </p:spPr>
      </p:pic>
      <p:pic>
        <p:nvPicPr>
          <p:cNvPr id="16" name="Picture 15" descr="Icon&#10;&#10;Description automatically generated">
            <a:extLst>
              <a:ext uri="{FF2B5EF4-FFF2-40B4-BE49-F238E27FC236}">
                <a16:creationId xmlns:a16="http://schemas.microsoft.com/office/drawing/2014/main" id="{50F07035-AB03-6419-D093-3D73368FEE5F}"/>
              </a:ext>
            </a:extLst>
          </p:cNvPr>
          <p:cNvPicPr>
            <a:picLocks noChangeAspect="1"/>
          </p:cNvPicPr>
          <p:nvPr userDrawn="1"/>
        </p:nvPicPr>
        <p:blipFill>
          <a:blip r:embed="rId3"/>
          <a:stretch>
            <a:fillRect/>
          </a:stretch>
        </p:blipFill>
        <p:spPr>
          <a:xfrm>
            <a:off x="9722403" y="122447"/>
            <a:ext cx="385631" cy="385631"/>
          </a:xfrm>
          <a:prstGeom prst="rect">
            <a:avLst/>
          </a:prstGeom>
        </p:spPr>
      </p:pic>
      <p:sp>
        <p:nvSpPr>
          <p:cNvPr id="17" name="TextBox 16">
            <a:extLst>
              <a:ext uri="{FF2B5EF4-FFF2-40B4-BE49-F238E27FC236}">
                <a16:creationId xmlns:a16="http://schemas.microsoft.com/office/drawing/2014/main" id="{B9D42AB4-4BEC-64C4-7664-928F4C08171F}"/>
              </a:ext>
            </a:extLst>
          </p:cNvPr>
          <p:cNvSpPr txBox="1"/>
          <p:nvPr userDrawn="1"/>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18" name="TextBox 17">
            <a:extLst>
              <a:ext uri="{FF2B5EF4-FFF2-40B4-BE49-F238E27FC236}">
                <a16:creationId xmlns:a16="http://schemas.microsoft.com/office/drawing/2014/main" id="{6D48A1D2-6042-47B8-932C-BAEE121264D3}"/>
              </a:ext>
            </a:extLst>
          </p:cNvPr>
          <p:cNvSpPr txBox="1"/>
          <p:nvPr userDrawn="1"/>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9" name="Group 18">
            <a:extLst>
              <a:ext uri="{FF2B5EF4-FFF2-40B4-BE49-F238E27FC236}">
                <a16:creationId xmlns:a16="http://schemas.microsoft.com/office/drawing/2014/main" id="{C23AE966-4F00-9A90-1BF3-60546B12E139}"/>
              </a:ext>
            </a:extLst>
          </p:cNvPr>
          <p:cNvGrpSpPr/>
          <p:nvPr userDrawn="1"/>
        </p:nvGrpSpPr>
        <p:grpSpPr>
          <a:xfrm>
            <a:off x="380999" y="-43874"/>
            <a:ext cx="216000" cy="6945746"/>
            <a:chOff x="380999" y="-43874"/>
            <a:chExt cx="216000" cy="6945746"/>
          </a:xfrm>
        </p:grpSpPr>
        <p:cxnSp>
          <p:nvCxnSpPr>
            <p:cNvPr id="20" name="Straight Connector 19">
              <a:extLst>
                <a:ext uri="{FF2B5EF4-FFF2-40B4-BE49-F238E27FC236}">
                  <a16:creationId xmlns:a16="http://schemas.microsoft.com/office/drawing/2014/main" id="{C6FE38AA-6450-2714-4834-CD328C2967AD}"/>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457A2216-409E-7C01-918A-3515A5EC522D}"/>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22" name="Straight Connector 21">
              <a:extLst>
                <a:ext uri="{FF2B5EF4-FFF2-40B4-BE49-F238E27FC236}">
                  <a16:creationId xmlns:a16="http://schemas.microsoft.com/office/drawing/2014/main" id="{5858B210-5082-98F3-D911-050A6B8ABD97}"/>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val="1957657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9396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540365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590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6/6/23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58960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21729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6/6/23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8926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6/6/23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602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486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77530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6/6/23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50825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D9A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6/6/23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13388022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www.stalkinghelpline.org/" TargetMode="External"/><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wefindaway.org.uk/how-can-i-help" TargetMode="External"/><Relationship Id="rId4" Type="http://schemas.openxmlformats.org/officeDocument/2006/relationships/hyperlink" Target="https://www.thecyberhelpline.com/gethel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video.vice.com/en_us/video/unfollow-me-the-story-of-alice-ruggles/5b51cb13be407706403b2498"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9" name="Picture 8" descr="Logo&#10;&#10;Description automatically generated">
            <a:extLst>
              <a:ext uri="{FF2B5EF4-FFF2-40B4-BE49-F238E27FC236}">
                <a16:creationId xmlns:a16="http://schemas.microsoft.com/office/drawing/2014/main" id="{A9ADAD01-80D3-3E98-CA29-1C191436B708}"/>
              </a:ext>
            </a:extLst>
          </p:cNvPr>
          <p:cNvPicPr>
            <a:picLocks noChangeAspect="1"/>
          </p:cNvPicPr>
          <p:nvPr/>
        </p:nvPicPr>
        <p:blipFill>
          <a:blip r:embed="rId3"/>
          <a:stretch>
            <a:fillRect/>
          </a:stretch>
        </p:blipFill>
        <p:spPr>
          <a:xfrm>
            <a:off x="5128536" y="5480132"/>
            <a:ext cx="1934928" cy="1212401"/>
          </a:xfrm>
          <a:prstGeom prst="rect">
            <a:avLst/>
          </a:prstGeom>
        </p:spPr>
      </p:pic>
      <p:grpSp>
        <p:nvGrpSpPr>
          <p:cNvPr id="12" name="Group 11">
            <a:extLst>
              <a:ext uri="{FF2B5EF4-FFF2-40B4-BE49-F238E27FC236}">
                <a16:creationId xmlns:a16="http://schemas.microsoft.com/office/drawing/2014/main" id="{826C9404-65ED-AE44-31A1-0BEAC7F2A3DA}"/>
              </a:ext>
            </a:extLst>
          </p:cNvPr>
          <p:cNvGrpSpPr/>
          <p:nvPr/>
        </p:nvGrpSpPr>
        <p:grpSpPr>
          <a:xfrm>
            <a:off x="380999" y="-43874"/>
            <a:ext cx="11808636" cy="6945746"/>
            <a:chOff x="380999" y="-43874"/>
            <a:chExt cx="11808636" cy="6945746"/>
          </a:xfrm>
        </p:grpSpPr>
        <p:pic>
          <p:nvPicPr>
            <p:cNvPr id="7" name="Picture 6" descr="Icon&#10;&#10;Description automatically generated">
              <a:extLst>
                <a:ext uri="{FF2B5EF4-FFF2-40B4-BE49-F238E27FC236}">
                  <a16:creationId xmlns:a16="http://schemas.microsoft.com/office/drawing/2014/main" id="{D2520E21-0C55-7B6B-405D-0497A71156E0}"/>
                </a:ext>
              </a:extLst>
            </p:cNvPr>
            <p:cNvPicPr>
              <a:picLocks noChangeAspect="1"/>
            </p:cNvPicPr>
            <p:nvPr/>
          </p:nvPicPr>
          <p:blipFill>
            <a:blip r:embed="rId4"/>
            <a:stretch>
              <a:fillRect/>
            </a:stretch>
          </p:blipFill>
          <p:spPr>
            <a:xfrm>
              <a:off x="9722403" y="122447"/>
              <a:ext cx="385631" cy="385631"/>
            </a:xfrm>
            <a:prstGeom prst="rect">
              <a:avLst/>
            </a:prstGeom>
          </p:spPr>
        </p:pic>
        <p:sp>
          <p:nvSpPr>
            <p:cNvPr id="8" name="TextBox 7">
              <a:extLst>
                <a:ext uri="{FF2B5EF4-FFF2-40B4-BE49-F238E27FC236}">
                  <a16:creationId xmlns:a16="http://schemas.microsoft.com/office/drawing/2014/main" id="{32A40FB5-5AA9-9C8D-8C25-F7C305C74C54}"/>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11" name="TextBox 10">
              <a:extLst>
                <a:ext uri="{FF2B5EF4-FFF2-40B4-BE49-F238E27FC236}">
                  <a16:creationId xmlns:a16="http://schemas.microsoft.com/office/drawing/2014/main" id="{73C97E76-2265-12C6-7B44-2D3CFF2BE682}"/>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0" name="Group 9">
              <a:extLst>
                <a:ext uri="{FF2B5EF4-FFF2-40B4-BE49-F238E27FC236}">
                  <a16:creationId xmlns:a16="http://schemas.microsoft.com/office/drawing/2014/main" id="{B032C5D1-F2A4-6694-3F8E-0B376A0E2A79}"/>
                </a:ext>
              </a:extLst>
            </p:cNvPr>
            <p:cNvGrpSpPr/>
            <p:nvPr/>
          </p:nvGrpSpPr>
          <p:grpSpPr>
            <a:xfrm>
              <a:off x="380999" y="-43874"/>
              <a:ext cx="216000" cy="6945746"/>
              <a:chOff x="380999" y="-43874"/>
              <a:chExt cx="216000" cy="6945746"/>
            </a:xfrm>
          </p:grpSpPr>
          <p:cxnSp>
            <p:nvCxnSpPr>
              <p:cNvPr id="4" name="Straight Connector 3">
                <a:extLst>
                  <a:ext uri="{FF2B5EF4-FFF2-40B4-BE49-F238E27FC236}">
                    <a16:creationId xmlns:a16="http://schemas.microsoft.com/office/drawing/2014/main" id="{DA8A3F9E-5CAF-21C2-BDB9-A689EB4DF973}"/>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5" name="Straight Connector 4">
                <a:extLst>
                  <a:ext uri="{FF2B5EF4-FFF2-40B4-BE49-F238E27FC236}">
                    <a16:creationId xmlns:a16="http://schemas.microsoft.com/office/drawing/2014/main" id="{451938E6-554B-2383-CB42-08D35844EA50}"/>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ADEEC9DB-9D77-407C-71FA-EC4394358858}"/>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3" name="Subtitle 2">
            <a:extLst>
              <a:ext uri="{FF2B5EF4-FFF2-40B4-BE49-F238E27FC236}">
                <a16:creationId xmlns:a16="http://schemas.microsoft.com/office/drawing/2014/main" id="{8ADDD276-5C15-6788-FE4B-2B1632336953}"/>
              </a:ext>
            </a:extLst>
          </p:cNvPr>
          <p:cNvSpPr>
            <a:spLocks noGrp="1"/>
          </p:cNvSpPr>
          <p:nvPr>
            <p:ph type="subTitle" idx="4294967295"/>
          </p:nvPr>
        </p:nvSpPr>
        <p:spPr>
          <a:xfrm>
            <a:off x="1524592" y="2223940"/>
            <a:ext cx="9142816" cy="2410115"/>
          </a:xfrm>
          <a:solidFill>
            <a:schemeClr val="bg1"/>
          </a:solidFill>
        </p:spPr>
        <p:txBody>
          <a:bodyPr vert="horz" lIns="91440" tIns="45720" rIns="91440" bIns="45720" rtlCol="0" anchor="ctr">
            <a:normAutofit/>
          </a:bodyPr>
          <a:lstStyle/>
          <a:p>
            <a:pPr marL="0" indent="0" algn="ctr">
              <a:buNone/>
            </a:pPr>
            <a:r>
              <a:rPr lang="en-GB" sz="6600" b="1" dirty="0">
                <a:solidFill>
                  <a:srgbClr val="1B64AE"/>
                </a:solidFill>
                <a:latin typeface="Calibri"/>
                <a:ea typeface="Cambria"/>
                <a:cs typeface="Calibri"/>
              </a:rPr>
              <a:t>Recognising </a:t>
            </a:r>
            <a:r>
              <a:rPr lang="en-US" sz="6600" b="1">
                <a:solidFill>
                  <a:srgbClr val="1B64AE"/>
                </a:solidFill>
                <a:latin typeface="Calibri"/>
                <a:ea typeface="Cambria"/>
                <a:cs typeface="Calibri"/>
              </a:rPr>
              <a:t>and Responding </a:t>
            </a:r>
            <a:r>
              <a:rPr lang="en-US" sz="6600" b="1" dirty="0">
                <a:solidFill>
                  <a:srgbClr val="1B64AE"/>
                </a:solidFill>
                <a:latin typeface="Calibri"/>
                <a:ea typeface="Cambria"/>
                <a:cs typeface="Calibri"/>
              </a:rPr>
              <a:t>to Stalking</a:t>
            </a:r>
            <a:endParaRPr lang="en-US" sz="5400" b="1" dirty="0">
              <a:solidFill>
                <a:srgbClr val="1B64AE"/>
              </a:solidFill>
              <a:latin typeface="Calibri"/>
              <a:ea typeface="Cambria"/>
              <a:cs typeface="Calibri"/>
            </a:endParaRPr>
          </a:p>
        </p:txBody>
      </p:sp>
    </p:spTree>
    <p:extLst>
      <p:ext uri="{BB962C8B-B14F-4D97-AF65-F5344CB8AC3E}">
        <p14:creationId xmlns:p14="http://schemas.microsoft.com/office/powerpoint/2010/main" val="2419192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7861FB-C4DB-9FC4-1493-BF6C73560A84}"/>
              </a:ext>
            </a:extLst>
          </p:cNvPr>
          <p:cNvSpPr txBox="1"/>
          <p:nvPr/>
        </p:nvSpPr>
        <p:spPr>
          <a:xfrm>
            <a:off x="1108363" y="1413061"/>
            <a:ext cx="9975273" cy="4524315"/>
          </a:xfrm>
          <a:prstGeom prst="rect">
            <a:avLst/>
          </a:prstGeom>
          <a:noFill/>
        </p:spPr>
        <p:txBody>
          <a:bodyPr wrap="square" lIns="91440" tIns="45720" rIns="91440" bIns="45720" anchor="t">
            <a:spAutoFit/>
          </a:bodyPr>
          <a:lstStyle/>
          <a:p>
            <a:r>
              <a:rPr lang="en-US" sz="3600" dirty="0">
                <a:solidFill>
                  <a:schemeClr val="bg2">
                    <a:lumMod val="10000"/>
                  </a:schemeClr>
                </a:solidFill>
              </a:rPr>
              <a:t>If someone won’t accept ‘ no ’ or if you say ‘ stop ’ and they do not listen: </a:t>
            </a:r>
          </a:p>
          <a:p>
            <a:endParaRPr lang="en-US" sz="3600" dirty="0">
              <a:solidFill>
                <a:schemeClr val="bg2">
                  <a:lumMod val="10000"/>
                </a:schemeClr>
              </a:solidFill>
            </a:endParaRPr>
          </a:p>
          <a:p>
            <a:pPr marL="457200" indent="-457200">
              <a:buFont typeface="Calibri"/>
              <a:buChar char="-"/>
            </a:pPr>
            <a:r>
              <a:rPr lang="en-US" sz="3600" dirty="0">
                <a:solidFill>
                  <a:schemeClr val="bg2">
                    <a:lumMod val="10000"/>
                  </a:schemeClr>
                </a:solidFill>
              </a:rPr>
              <a:t>It is </a:t>
            </a:r>
            <a:r>
              <a:rPr lang="en-US" sz="3600" b="1" dirty="0">
                <a:solidFill>
                  <a:schemeClr val="bg2">
                    <a:lumMod val="10000"/>
                  </a:schemeClr>
                </a:solidFill>
              </a:rPr>
              <a:t>not </a:t>
            </a:r>
            <a:r>
              <a:rPr lang="en-US" sz="3600" dirty="0">
                <a:solidFill>
                  <a:schemeClr val="bg2">
                    <a:lumMod val="10000"/>
                  </a:schemeClr>
                </a:solidFill>
              </a:rPr>
              <a:t>your fault </a:t>
            </a:r>
            <a:endParaRPr lang="en-US" sz="3600" dirty="0">
              <a:solidFill>
                <a:schemeClr val="bg2">
                  <a:lumMod val="10000"/>
                </a:schemeClr>
              </a:solidFill>
              <a:cs typeface="Calibri" panose="020F0502020204030204"/>
            </a:endParaRPr>
          </a:p>
          <a:p>
            <a:pPr marL="457200" indent="-457200">
              <a:buFont typeface="Calibri"/>
              <a:buChar char="-"/>
            </a:pPr>
            <a:r>
              <a:rPr lang="en-US" sz="3600" dirty="0">
                <a:solidFill>
                  <a:schemeClr val="bg2">
                    <a:lumMod val="10000"/>
                  </a:schemeClr>
                </a:solidFill>
              </a:rPr>
              <a:t>You did </a:t>
            </a:r>
            <a:r>
              <a:rPr lang="en-US" sz="3600" b="1" dirty="0">
                <a:solidFill>
                  <a:schemeClr val="bg2">
                    <a:lumMod val="10000"/>
                  </a:schemeClr>
                </a:solidFill>
              </a:rPr>
              <a:t>nothing wrong</a:t>
            </a:r>
            <a:r>
              <a:rPr lang="en-US" sz="3600" dirty="0">
                <a:solidFill>
                  <a:schemeClr val="bg2">
                    <a:lumMod val="10000"/>
                  </a:schemeClr>
                </a:solidFill>
              </a:rPr>
              <a:t> </a:t>
            </a:r>
            <a:endParaRPr lang="en-US" sz="3600" dirty="0">
              <a:solidFill>
                <a:schemeClr val="bg2">
                  <a:lumMod val="10000"/>
                </a:schemeClr>
              </a:solidFill>
              <a:cs typeface="Calibri"/>
            </a:endParaRPr>
          </a:p>
          <a:p>
            <a:pPr marL="457200" indent="-457200">
              <a:buFont typeface="Calibri"/>
              <a:buChar char="-"/>
            </a:pPr>
            <a:r>
              <a:rPr lang="en-US" sz="3600" dirty="0">
                <a:solidFill>
                  <a:schemeClr val="bg2">
                    <a:lumMod val="10000"/>
                  </a:schemeClr>
                </a:solidFill>
              </a:rPr>
              <a:t>You did </a:t>
            </a:r>
            <a:r>
              <a:rPr lang="en-US" sz="3600" b="1" dirty="0">
                <a:solidFill>
                  <a:schemeClr val="bg2">
                    <a:lumMod val="10000"/>
                  </a:schemeClr>
                </a:solidFill>
              </a:rPr>
              <a:t>not </a:t>
            </a:r>
            <a:r>
              <a:rPr lang="en-US" sz="3600" dirty="0">
                <a:solidFill>
                  <a:schemeClr val="bg2">
                    <a:lumMod val="10000"/>
                  </a:schemeClr>
                </a:solidFill>
              </a:rPr>
              <a:t>lead them on </a:t>
            </a:r>
            <a:endParaRPr lang="en-GB" sz="3600" dirty="0">
              <a:solidFill>
                <a:schemeClr val="bg2">
                  <a:lumMod val="10000"/>
                </a:schemeClr>
              </a:solidFill>
            </a:endParaRPr>
          </a:p>
          <a:p>
            <a:pPr marL="457200" indent="-457200">
              <a:buFont typeface="Calibri"/>
              <a:buChar char="-"/>
            </a:pPr>
            <a:r>
              <a:rPr lang="en-US" sz="3600" dirty="0">
                <a:solidFill>
                  <a:schemeClr val="bg2">
                    <a:lumMod val="10000"/>
                  </a:schemeClr>
                </a:solidFill>
              </a:rPr>
              <a:t>You do </a:t>
            </a:r>
            <a:r>
              <a:rPr lang="en-US" sz="3600" b="1" dirty="0">
                <a:solidFill>
                  <a:schemeClr val="bg2">
                    <a:lumMod val="10000"/>
                  </a:schemeClr>
                </a:solidFill>
              </a:rPr>
              <a:t>not </a:t>
            </a:r>
            <a:r>
              <a:rPr lang="en-US" sz="3600" dirty="0">
                <a:solidFill>
                  <a:schemeClr val="bg2">
                    <a:lumMod val="10000"/>
                  </a:schemeClr>
                </a:solidFill>
              </a:rPr>
              <a:t>have to go along with them to stop them getting angry or make them leave you alone</a:t>
            </a:r>
            <a:endParaRPr lang="en-GB" sz="3600" dirty="0">
              <a:solidFill>
                <a:schemeClr val="bg2">
                  <a:lumMod val="10000"/>
                </a:schemeClr>
              </a:solidFill>
              <a:cs typeface="Calibri"/>
            </a:endParaRPr>
          </a:p>
        </p:txBody>
      </p:sp>
      <p:grpSp>
        <p:nvGrpSpPr>
          <p:cNvPr id="2" name="Group 1">
            <a:extLst>
              <a:ext uri="{FF2B5EF4-FFF2-40B4-BE49-F238E27FC236}">
                <a16:creationId xmlns:a16="http://schemas.microsoft.com/office/drawing/2014/main" id="{0BDA07D0-B370-08AA-ACCE-49637868546F}"/>
              </a:ext>
            </a:extLst>
          </p:cNvPr>
          <p:cNvGrpSpPr/>
          <p:nvPr/>
        </p:nvGrpSpPr>
        <p:grpSpPr>
          <a:xfrm>
            <a:off x="380999" y="-43874"/>
            <a:ext cx="11808636" cy="6945746"/>
            <a:chOff x="380999" y="-43874"/>
            <a:chExt cx="11808636" cy="6945746"/>
          </a:xfrm>
        </p:grpSpPr>
        <p:pic>
          <p:nvPicPr>
            <p:cNvPr id="4" name="Picture 3" descr="Icon&#10;&#10;Description automatically generated">
              <a:extLst>
                <a:ext uri="{FF2B5EF4-FFF2-40B4-BE49-F238E27FC236}">
                  <a16:creationId xmlns:a16="http://schemas.microsoft.com/office/drawing/2014/main" id="{1ABF3A30-D544-3629-BD91-5E14E09A12EE}"/>
                </a:ext>
              </a:extLst>
            </p:cNvPr>
            <p:cNvPicPr>
              <a:picLocks noChangeAspect="1"/>
            </p:cNvPicPr>
            <p:nvPr/>
          </p:nvPicPr>
          <p:blipFill>
            <a:blip r:embed="rId2"/>
            <a:stretch>
              <a:fillRect/>
            </a:stretch>
          </p:blipFill>
          <p:spPr>
            <a:xfrm>
              <a:off x="9722403" y="122447"/>
              <a:ext cx="385631" cy="385631"/>
            </a:xfrm>
            <a:prstGeom prst="rect">
              <a:avLst/>
            </a:prstGeom>
          </p:spPr>
        </p:pic>
        <p:sp>
          <p:nvSpPr>
            <p:cNvPr id="7" name="TextBox 6">
              <a:extLst>
                <a:ext uri="{FF2B5EF4-FFF2-40B4-BE49-F238E27FC236}">
                  <a16:creationId xmlns:a16="http://schemas.microsoft.com/office/drawing/2014/main" id="{B5F6A340-958C-7EE5-9334-4F37AF73C153}"/>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8" name="TextBox 7">
              <a:extLst>
                <a:ext uri="{FF2B5EF4-FFF2-40B4-BE49-F238E27FC236}">
                  <a16:creationId xmlns:a16="http://schemas.microsoft.com/office/drawing/2014/main" id="{15F4A574-3309-9DFF-101D-223A47F7FD2B}"/>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9" name="Group 8">
              <a:extLst>
                <a:ext uri="{FF2B5EF4-FFF2-40B4-BE49-F238E27FC236}">
                  <a16:creationId xmlns:a16="http://schemas.microsoft.com/office/drawing/2014/main" id="{6CA36716-C9D5-FBA5-B850-77A73A920B24}"/>
                </a:ext>
              </a:extLst>
            </p:cNvPr>
            <p:cNvGrpSpPr/>
            <p:nvPr/>
          </p:nvGrpSpPr>
          <p:grpSpPr>
            <a:xfrm>
              <a:off x="380999" y="-43874"/>
              <a:ext cx="216000" cy="6945746"/>
              <a:chOff x="380999" y="-43874"/>
              <a:chExt cx="216000" cy="6945746"/>
            </a:xfrm>
          </p:grpSpPr>
          <p:cxnSp>
            <p:nvCxnSpPr>
              <p:cNvPr id="10" name="Straight Connector 9">
                <a:extLst>
                  <a:ext uri="{FF2B5EF4-FFF2-40B4-BE49-F238E27FC236}">
                    <a16:creationId xmlns:a16="http://schemas.microsoft.com/office/drawing/2014/main" id="{B25F14DE-8D7B-2A0B-1B63-4D714138998C}"/>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CC8D35E-E96D-3863-CB77-B75B5D91354A}"/>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38C728F9-E072-AE51-9FC0-E2CEB0D72E13}"/>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3" name="Title 1">
            <a:extLst>
              <a:ext uri="{FF2B5EF4-FFF2-40B4-BE49-F238E27FC236}">
                <a16:creationId xmlns:a16="http://schemas.microsoft.com/office/drawing/2014/main" id="{24FD2A51-9B92-B77C-5FC3-120148B8EF5E}"/>
              </a:ext>
            </a:extLst>
          </p:cNvPr>
          <p:cNvSpPr txBox="1">
            <a:spLocks/>
          </p:cNvSpPr>
          <p:nvPr/>
        </p:nvSpPr>
        <p:spPr>
          <a:xfrm>
            <a:off x="1022115" y="368968"/>
            <a:ext cx="4283310" cy="124470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cs typeface="Calibri Light"/>
              </a:rPr>
              <a:t>Remember:</a:t>
            </a:r>
          </a:p>
        </p:txBody>
      </p:sp>
      <p:pic>
        <p:nvPicPr>
          <p:cNvPr id="14" name="Content Placeholder 4" descr="A picture containing clipart, vector graphics&#10;&#10;Description automatically generated">
            <a:extLst>
              <a:ext uri="{FF2B5EF4-FFF2-40B4-BE49-F238E27FC236}">
                <a16:creationId xmlns:a16="http://schemas.microsoft.com/office/drawing/2014/main" id="{AD3D28E0-F94A-38CF-F155-AC86B93DA4A8}"/>
              </a:ext>
            </a:extLst>
          </p:cNvPr>
          <p:cNvPicPr>
            <a:picLocks noChangeAspect="1"/>
          </p:cNvPicPr>
          <p:nvPr/>
        </p:nvPicPr>
        <p:blipFill>
          <a:blip r:embed="rId3"/>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291939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659B6D-7419-AD1B-41ED-7174DE77C352}"/>
              </a:ext>
            </a:extLst>
          </p:cNvPr>
          <p:cNvSpPr txBox="1"/>
          <p:nvPr/>
        </p:nvSpPr>
        <p:spPr>
          <a:xfrm>
            <a:off x="1052062" y="1865324"/>
            <a:ext cx="10758939" cy="317009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4000">
                <a:solidFill>
                  <a:srgbClr val="002060"/>
                </a:solidFill>
              </a:rPr>
              <a:t>Be patient, be calm, be safe</a:t>
            </a:r>
            <a:endParaRPr lang="en-US" sz="4000"/>
          </a:p>
          <a:p>
            <a:pPr marL="285750" indent="-285750">
              <a:buFont typeface="Arial" panose="020B0604020202020204" pitchFamily="34" charset="0"/>
              <a:buChar char="•"/>
            </a:pPr>
            <a:r>
              <a:rPr lang="en-US" sz="4000"/>
              <a:t>Listen and believe</a:t>
            </a:r>
          </a:p>
          <a:p>
            <a:pPr marL="285750" indent="-285750">
              <a:buFont typeface="Arial" panose="020B0604020202020204" pitchFamily="34" charset="0"/>
              <a:buChar char="•"/>
            </a:pPr>
            <a:r>
              <a:rPr lang="en-US" sz="4000">
                <a:solidFill>
                  <a:srgbClr val="002060"/>
                </a:solidFill>
              </a:rPr>
              <a:t>Tell them it's not their fault</a:t>
            </a:r>
            <a:endParaRPr lang="en-US" sz="4000"/>
          </a:p>
          <a:p>
            <a:pPr marL="285750" indent="-285750">
              <a:buFont typeface="Arial" panose="020B0604020202020204" pitchFamily="34" charset="0"/>
              <a:buChar char="•"/>
            </a:pPr>
            <a:r>
              <a:rPr lang="en-US" sz="4000"/>
              <a:t>Don’t judge them</a:t>
            </a:r>
          </a:p>
          <a:p>
            <a:pPr marL="285750" indent="-285750">
              <a:buFont typeface="Arial" panose="020B0604020202020204" pitchFamily="34" charset="0"/>
              <a:buChar char="•"/>
            </a:pPr>
            <a:r>
              <a:rPr lang="en-US" sz="4000">
                <a:solidFill>
                  <a:srgbClr val="002060"/>
                </a:solidFill>
              </a:rPr>
              <a:t>Remind them they are not alone; be there</a:t>
            </a:r>
            <a:endParaRPr lang="en-US"/>
          </a:p>
        </p:txBody>
      </p:sp>
      <p:grpSp>
        <p:nvGrpSpPr>
          <p:cNvPr id="4" name="Group 3">
            <a:extLst>
              <a:ext uri="{FF2B5EF4-FFF2-40B4-BE49-F238E27FC236}">
                <a16:creationId xmlns:a16="http://schemas.microsoft.com/office/drawing/2014/main" id="{9C58D078-A77A-3E81-2C23-A66998E2BA0D}"/>
              </a:ext>
            </a:extLst>
          </p:cNvPr>
          <p:cNvGrpSpPr/>
          <p:nvPr/>
        </p:nvGrpSpPr>
        <p:grpSpPr>
          <a:xfrm>
            <a:off x="380999" y="-43874"/>
            <a:ext cx="11808636" cy="6945746"/>
            <a:chOff x="380999" y="-43874"/>
            <a:chExt cx="11808636" cy="6945746"/>
          </a:xfrm>
        </p:grpSpPr>
        <p:pic>
          <p:nvPicPr>
            <p:cNvPr id="5" name="Picture 4" descr="Icon&#10;&#10;Description automatically generated">
              <a:extLst>
                <a:ext uri="{FF2B5EF4-FFF2-40B4-BE49-F238E27FC236}">
                  <a16:creationId xmlns:a16="http://schemas.microsoft.com/office/drawing/2014/main" id="{DFF9C982-DB71-A5C2-92CE-796B304F788F}"/>
                </a:ext>
              </a:extLst>
            </p:cNvPr>
            <p:cNvPicPr>
              <a:picLocks noChangeAspect="1"/>
            </p:cNvPicPr>
            <p:nvPr/>
          </p:nvPicPr>
          <p:blipFill>
            <a:blip r:embed="rId3"/>
            <a:stretch>
              <a:fillRect/>
            </a:stretch>
          </p:blipFill>
          <p:spPr>
            <a:xfrm>
              <a:off x="9722403" y="122447"/>
              <a:ext cx="385631" cy="385631"/>
            </a:xfrm>
            <a:prstGeom prst="rect">
              <a:avLst/>
            </a:prstGeom>
          </p:spPr>
        </p:pic>
        <p:sp>
          <p:nvSpPr>
            <p:cNvPr id="9" name="TextBox 8">
              <a:extLst>
                <a:ext uri="{FF2B5EF4-FFF2-40B4-BE49-F238E27FC236}">
                  <a16:creationId xmlns:a16="http://schemas.microsoft.com/office/drawing/2014/main" id="{3A0222DC-FB33-546D-1F5D-94A6C7FE44EC}"/>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10" name="TextBox 9">
              <a:extLst>
                <a:ext uri="{FF2B5EF4-FFF2-40B4-BE49-F238E27FC236}">
                  <a16:creationId xmlns:a16="http://schemas.microsoft.com/office/drawing/2014/main" id="{5077F96A-F708-B78D-A98B-E97EBF796D04}"/>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1" name="Group 10">
              <a:extLst>
                <a:ext uri="{FF2B5EF4-FFF2-40B4-BE49-F238E27FC236}">
                  <a16:creationId xmlns:a16="http://schemas.microsoft.com/office/drawing/2014/main" id="{90CE60E6-B203-C1E4-B535-5FAB7DE7A5B9}"/>
                </a:ext>
              </a:extLst>
            </p:cNvPr>
            <p:cNvGrpSpPr/>
            <p:nvPr/>
          </p:nvGrpSpPr>
          <p:grpSpPr>
            <a:xfrm>
              <a:off x="380999" y="-43874"/>
              <a:ext cx="216000" cy="6945746"/>
              <a:chOff x="380999" y="-43874"/>
              <a:chExt cx="216000" cy="6945746"/>
            </a:xfrm>
          </p:grpSpPr>
          <p:cxnSp>
            <p:nvCxnSpPr>
              <p:cNvPr id="12" name="Straight Connector 11">
                <a:extLst>
                  <a:ext uri="{FF2B5EF4-FFF2-40B4-BE49-F238E27FC236}">
                    <a16:creationId xmlns:a16="http://schemas.microsoft.com/office/drawing/2014/main" id="{66642333-C157-A98E-330C-6295C71C45CA}"/>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28E3724C-E095-FBD5-5A8A-A2A34564A3A8}"/>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EEB16C90-F324-EBC1-7B2B-CB6E20E1232A}"/>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id="{6283CE70-665B-BA54-8E6A-05C55C984981}"/>
              </a:ext>
            </a:extLst>
          </p:cNvPr>
          <p:cNvSpPr txBox="1">
            <a:spLocks/>
          </p:cNvSpPr>
          <p:nvPr/>
        </p:nvSpPr>
        <p:spPr>
          <a:xfrm>
            <a:off x="991635" y="289560"/>
            <a:ext cx="4283310" cy="1244701"/>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t>Helping a friend</a:t>
            </a:r>
            <a:endParaRPr lang="en-US" sz="4800" b="1" dirty="0">
              <a:cs typeface="Calibri Light"/>
            </a:endParaRPr>
          </a:p>
        </p:txBody>
      </p:sp>
      <p:pic>
        <p:nvPicPr>
          <p:cNvPr id="16" name="Content Placeholder 4" descr="A picture containing clipart, vector graphics&#10;&#10;Description automatically generated">
            <a:extLst>
              <a:ext uri="{FF2B5EF4-FFF2-40B4-BE49-F238E27FC236}">
                <a16:creationId xmlns:a16="http://schemas.microsoft.com/office/drawing/2014/main" id="{49483DAF-1596-E3E7-9E19-44D7BCA522A2}"/>
              </a:ext>
            </a:extLst>
          </p:cNvPr>
          <p:cNvPicPr>
            <a:picLocks noChangeAspect="1"/>
          </p:cNvPicPr>
          <p:nvPr/>
        </p:nvPicPr>
        <p:blipFill>
          <a:blip r:embed="rId4"/>
          <a:stretch>
            <a:fillRect/>
          </a:stretch>
        </p:blipFill>
        <p:spPr>
          <a:xfrm rot="546012">
            <a:off x="10780938" y="5439862"/>
            <a:ext cx="1218970" cy="1077229"/>
          </a:xfrm>
          <a:prstGeom prst="rect">
            <a:avLst/>
          </a:prstGeom>
        </p:spPr>
      </p:pic>
      <p:sp>
        <p:nvSpPr>
          <p:cNvPr id="18" name="TextBox 17">
            <a:extLst>
              <a:ext uri="{FF2B5EF4-FFF2-40B4-BE49-F238E27FC236}">
                <a16:creationId xmlns:a16="http://schemas.microsoft.com/office/drawing/2014/main" id="{EE4FE0F2-5E0C-684D-092C-8E44436348DC}"/>
              </a:ext>
            </a:extLst>
          </p:cNvPr>
          <p:cNvSpPr txBox="1"/>
          <p:nvPr/>
        </p:nvSpPr>
        <p:spPr>
          <a:xfrm>
            <a:off x="595229" y="5686313"/>
            <a:ext cx="10360770" cy="461665"/>
          </a:xfrm>
          <a:prstGeom prst="rect">
            <a:avLst/>
          </a:prstGeom>
          <a:noFill/>
        </p:spPr>
        <p:txBody>
          <a:bodyPr wrap="square">
            <a:spAutoFit/>
          </a:bodyPr>
          <a:lstStyle/>
          <a:p>
            <a:pPr algn="ctr"/>
            <a:r>
              <a:rPr lang="en-GB" sz="2400" b="0" i="0" dirty="0">
                <a:solidFill>
                  <a:schemeClr val="bg2">
                    <a:lumMod val="10000"/>
                  </a:schemeClr>
                </a:solidFill>
                <a:effectLst/>
                <a:latin typeface="wfont_536770_07bb29d881a24bb884dd653a0107982d"/>
              </a:rPr>
              <a:t>If anyone is in immediate danger contact the police on </a:t>
            </a:r>
            <a:r>
              <a:rPr lang="en-GB" sz="2400" b="0" i="0" dirty="0">
                <a:solidFill>
                  <a:srgbClr val="FF0000"/>
                </a:solidFill>
                <a:effectLst/>
                <a:latin typeface="wfont_536770_07bb29d881a24bb884dd653a0107982d"/>
              </a:rPr>
              <a:t>999</a:t>
            </a:r>
            <a:r>
              <a:rPr lang="en-GB" sz="2400" b="0" i="0" dirty="0">
                <a:solidFill>
                  <a:schemeClr val="bg2">
                    <a:lumMod val="10000"/>
                  </a:schemeClr>
                </a:solidFill>
                <a:effectLst/>
                <a:latin typeface="wfont_536770_07bb29d881a24bb884dd653a0107982d"/>
              </a:rPr>
              <a:t> as soon as possible</a:t>
            </a:r>
            <a:r>
              <a:rPr lang="en-GB" sz="1800" b="0" i="0" dirty="0">
                <a:solidFill>
                  <a:schemeClr val="bg2">
                    <a:lumMod val="10000"/>
                  </a:schemeClr>
                </a:solidFill>
                <a:effectLst/>
                <a:latin typeface="wfont_536770_07bb29d881a24bb884dd653a0107982d"/>
              </a:rPr>
              <a:t>.</a:t>
            </a:r>
            <a:endParaRPr lang="en-US" sz="1800" dirty="0">
              <a:solidFill>
                <a:schemeClr val="bg2">
                  <a:lumMod val="10000"/>
                </a:schemeClr>
              </a:solidFill>
              <a:cs typeface="Arial"/>
            </a:endParaRPr>
          </a:p>
        </p:txBody>
      </p:sp>
    </p:spTree>
    <p:extLst>
      <p:ext uri="{BB962C8B-B14F-4D97-AF65-F5344CB8AC3E}">
        <p14:creationId xmlns:p14="http://schemas.microsoft.com/office/powerpoint/2010/main" val="2142548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A8866A-149A-647A-26F0-B5D7FDCC3CEC}"/>
              </a:ext>
            </a:extLst>
          </p:cNvPr>
          <p:cNvSpPr>
            <a:spLocks noGrp="1"/>
          </p:cNvSpPr>
          <p:nvPr>
            <p:ph idx="1"/>
          </p:nvPr>
        </p:nvSpPr>
        <p:spPr>
          <a:xfrm>
            <a:off x="704999" y="1289522"/>
            <a:ext cx="11103780" cy="4880995"/>
          </a:xfrm>
        </p:spPr>
        <p:txBody>
          <a:bodyPr vert="horz" lIns="91440" tIns="45720" rIns="91440" bIns="45720" rtlCol="0" anchor="t">
            <a:noAutofit/>
          </a:bodyPr>
          <a:lstStyle/>
          <a:p>
            <a:pPr marL="0" indent="0">
              <a:buNone/>
            </a:pPr>
            <a:r>
              <a:rPr lang="en-GB" sz="2400" b="1" dirty="0">
                <a:solidFill>
                  <a:srgbClr val="002060"/>
                </a:solidFill>
              </a:rPr>
              <a:t>At school</a:t>
            </a:r>
            <a:r>
              <a:rPr lang="en-GB" sz="2400" dirty="0">
                <a:solidFill>
                  <a:srgbClr val="00B050"/>
                </a:solidFill>
              </a:rPr>
              <a:t> </a:t>
            </a:r>
            <a:r>
              <a:rPr lang="en-GB" sz="2400" dirty="0"/>
              <a:t>- tutors, school nurse, counsellor</a:t>
            </a:r>
            <a:endParaRPr lang="en-US" sz="2400" dirty="0">
              <a:cs typeface="Calibri"/>
            </a:endParaRPr>
          </a:p>
          <a:p>
            <a:pPr marL="0" indent="0">
              <a:buNone/>
            </a:pPr>
            <a:r>
              <a:rPr lang="en-GB" sz="2400" b="1" dirty="0">
                <a:solidFill>
                  <a:srgbClr val="002060"/>
                </a:solidFill>
              </a:rPr>
              <a:t>Police</a:t>
            </a:r>
            <a:r>
              <a:rPr lang="en-GB" sz="2400" b="1" dirty="0">
                <a:solidFill>
                  <a:srgbClr val="00B050"/>
                </a:solidFill>
              </a:rPr>
              <a:t> </a:t>
            </a:r>
            <a:r>
              <a:rPr lang="en-GB" sz="2400" dirty="0"/>
              <a:t>- 999 or 101</a:t>
            </a:r>
            <a:endParaRPr lang="en-GB" sz="2400" dirty="0">
              <a:cs typeface="Arial" panose="020B0604020202020204"/>
            </a:endParaRPr>
          </a:p>
          <a:p>
            <a:pPr marL="0" lvl="0" indent="0">
              <a:buNone/>
            </a:pPr>
            <a:r>
              <a:rPr lang="en-GB" sz="2400" b="1" dirty="0">
                <a:solidFill>
                  <a:srgbClr val="002060"/>
                </a:solidFill>
              </a:rPr>
              <a:t>National Stalking Helpline</a:t>
            </a:r>
            <a:r>
              <a:rPr lang="en-GB" sz="2400" dirty="0">
                <a:solidFill>
                  <a:srgbClr val="00B050"/>
                </a:solidFill>
              </a:rPr>
              <a:t> </a:t>
            </a:r>
            <a:r>
              <a:rPr lang="en-GB" sz="2400" dirty="0"/>
              <a:t>– call 0808 802 0300, email, or visit </a:t>
            </a:r>
            <a:r>
              <a:rPr lang="en-GB" sz="2400" u="sng" dirty="0">
                <a:hlinkClick r:id="rId3">
                  <a:extLst>
                    <a:ext uri="{A12FA001-AC4F-418D-AE19-62706E023703}">
                      <ahyp:hlinkClr xmlns:ahyp="http://schemas.microsoft.com/office/drawing/2018/hyperlinkcolor" val="tx"/>
                    </a:ext>
                  </a:extLst>
                </a:hlinkClick>
              </a:rPr>
              <a:t>www.stalkinghelpline.org</a:t>
            </a:r>
            <a:endParaRPr lang="en-GB" sz="2400" u="sng" dirty="0">
              <a:cs typeface="Calibri"/>
            </a:endParaRPr>
          </a:p>
          <a:p>
            <a:pPr marL="0" indent="0">
              <a:buNone/>
            </a:pPr>
            <a:r>
              <a:rPr lang="en-GB" sz="2400" b="1" dirty="0">
                <a:solidFill>
                  <a:srgbClr val="002060"/>
                </a:solidFill>
              </a:rPr>
              <a:t>24-hour National Domestic Violence Freephone Helpline</a:t>
            </a:r>
            <a:r>
              <a:rPr lang="en-GB" sz="2400" dirty="0">
                <a:solidFill>
                  <a:srgbClr val="00B050"/>
                </a:solidFill>
              </a:rPr>
              <a:t> </a:t>
            </a:r>
            <a:r>
              <a:rPr lang="en-GB" sz="2400" dirty="0"/>
              <a:t>- 0808 2000 247</a:t>
            </a:r>
            <a:endParaRPr lang="en-GB" sz="2400" dirty="0">
              <a:cs typeface="Arial" panose="020B0604020202020204"/>
            </a:endParaRPr>
          </a:p>
          <a:p>
            <a:pPr marL="0" indent="0">
              <a:buNone/>
            </a:pPr>
            <a:r>
              <a:rPr lang="en-GB" sz="2400" b="1" dirty="0">
                <a:solidFill>
                  <a:srgbClr val="002060"/>
                </a:solidFill>
              </a:rPr>
              <a:t>Respect</a:t>
            </a:r>
            <a:r>
              <a:rPr lang="en-GB" sz="2400" b="1" dirty="0">
                <a:solidFill>
                  <a:srgbClr val="00B050"/>
                </a:solidFill>
              </a:rPr>
              <a:t> </a:t>
            </a:r>
            <a:r>
              <a:rPr lang="en-GB" sz="2400" dirty="0"/>
              <a:t>- support those exhibiting controlling behaviours - 0808 802 4040</a:t>
            </a:r>
            <a:endParaRPr lang="en-GB" sz="2400" dirty="0">
              <a:cs typeface="Calibri"/>
            </a:endParaRPr>
          </a:p>
          <a:p>
            <a:pPr marL="0" indent="0">
              <a:buNone/>
            </a:pPr>
            <a:r>
              <a:rPr lang="en-GB" sz="2400" b="1" dirty="0">
                <a:solidFill>
                  <a:srgbClr val="002060"/>
                </a:solidFill>
              </a:rPr>
              <a:t>Men’s Advice Line </a:t>
            </a:r>
            <a:r>
              <a:rPr lang="en-GB" sz="2400" dirty="0"/>
              <a:t>- supports men with controlling partners - 0808 801 0327</a:t>
            </a:r>
            <a:endParaRPr lang="en-GB" sz="2400" dirty="0">
              <a:cs typeface="Arial" panose="020B0604020202020204"/>
            </a:endParaRPr>
          </a:p>
          <a:p>
            <a:pPr marL="0" indent="0">
              <a:buNone/>
            </a:pPr>
            <a:r>
              <a:rPr lang="en-GB" sz="2400" b="1" dirty="0">
                <a:solidFill>
                  <a:srgbClr val="002060"/>
                </a:solidFill>
              </a:rPr>
              <a:t>The Mix</a:t>
            </a:r>
            <a:r>
              <a:rPr lang="en-GB" sz="2400" b="1" dirty="0">
                <a:solidFill>
                  <a:srgbClr val="00B050"/>
                </a:solidFill>
              </a:rPr>
              <a:t> </a:t>
            </a:r>
            <a:r>
              <a:rPr lang="en-GB" sz="2400" dirty="0"/>
              <a:t>- search crime and safety.</a:t>
            </a:r>
            <a:endParaRPr lang="en-GB" sz="2400" dirty="0">
              <a:cs typeface="Calibri"/>
            </a:endParaRPr>
          </a:p>
          <a:p>
            <a:pPr marL="0" indent="0">
              <a:buNone/>
            </a:pPr>
            <a:r>
              <a:rPr lang="en-GB" sz="2400" b="1" dirty="0">
                <a:solidFill>
                  <a:srgbClr val="002060"/>
                </a:solidFill>
              </a:rPr>
              <a:t>The CyberHelpline </a:t>
            </a:r>
            <a:r>
              <a:rPr lang="en-GB" sz="2400" dirty="0"/>
              <a:t>- support for victims of cyber-crime and online harms </a:t>
            </a:r>
            <a:r>
              <a:rPr lang="en-GB" sz="2400" dirty="0">
                <a:hlinkClick r:id="rId4">
                  <a:extLst>
                    <a:ext uri="{A12FA001-AC4F-418D-AE19-62706E023703}">
                      <ahyp:hlinkClr xmlns:ahyp="http://schemas.microsoft.com/office/drawing/2018/hyperlinkcolor" val="tx"/>
                    </a:ext>
                  </a:extLst>
                </a:hlinkClick>
              </a:rPr>
              <a:t>https://www.thecyberhelpline.com/gethelp</a:t>
            </a:r>
            <a:r>
              <a:rPr lang="en-GB" sz="2400" dirty="0"/>
              <a:t> </a:t>
            </a:r>
            <a:endParaRPr lang="en-GB" sz="2400" dirty="0">
              <a:solidFill>
                <a:srgbClr val="000000"/>
              </a:solidFill>
              <a:cs typeface="Arial"/>
            </a:endParaRPr>
          </a:p>
          <a:p>
            <a:pPr marL="0" indent="0">
              <a:buNone/>
            </a:pPr>
            <a:r>
              <a:rPr lang="en-GB" sz="2400" b="1" dirty="0">
                <a:solidFill>
                  <a:srgbClr val="002060"/>
                </a:solidFill>
              </a:rPr>
              <a:t>Findaway</a:t>
            </a:r>
            <a:r>
              <a:rPr lang="en-GB" sz="2400" b="1" dirty="0">
                <a:solidFill>
                  <a:srgbClr val="1B65AE"/>
                </a:solidFill>
              </a:rPr>
              <a:t> </a:t>
            </a:r>
            <a:r>
              <a:rPr lang="en-GB" sz="2400" dirty="0">
                <a:solidFill>
                  <a:srgbClr val="1B65AE"/>
                </a:solidFill>
              </a:rPr>
              <a:t>-</a:t>
            </a:r>
            <a:r>
              <a:rPr lang="en-GB" sz="2400" dirty="0"/>
              <a:t> Helping friends and family  </a:t>
            </a:r>
            <a:r>
              <a:rPr lang="en-US" sz="2400" dirty="0">
                <a:hlinkClick r:id="rId5">
                  <a:extLst>
                    <a:ext uri="{A12FA001-AC4F-418D-AE19-62706E023703}">
                      <ahyp:hlinkClr xmlns:ahyp="http://schemas.microsoft.com/office/drawing/2018/hyperlinkcolor" val="tx"/>
                    </a:ext>
                  </a:extLst>
                </a:hlinkClick>
              </a:rPr>
              <a:t>https://www.wefindaway.org.uk/how-can-i-help</a:t>
            </a:r>
            <a:r>
              <a:rPr lang="en-US" sz="2400" dirty="0"/>
              <a:t> </a:t>
            </a:r>
            <a:endParaRPr lang="en-US" sz="2400" dirty="0">
              <a:cs typeface="Arial" panose="020B0604020202020204"/>
            </a:endParaRPr>
          </a:p>
          <a:p>
            <a:pPr marL="344170" indent="-344170"/>
            <a:endParaRPr lang="en-GB" sz="2000" dirty="0">
              <a:cs typeface="Arial" panose="020B0604020202020204"/>
            </a:endParaRPr>
          </a:p>
        </p:txBody>
      </p:sp>
      <p:grpSp>
        <p:nvGrpSpPr>
          <p:cNvPr id="4" name="Group 3">
            <a:extLst>
              <a:ext uri="{FF2B5EF4-FFF2-40B4-BE49-F238E27FC236}">
                <a16:creationId xmlns:a16="http://schemas.microsoft.com/office/drawing/2014/main" id="{82CD90AA-E456-1D7C-7C75-5125E1BCDF33}"/>
              </a:ext>
            </a:extLst>
          </p:cNvPr>
          <p:cNvGrpSpPr/>
          <p:nvPr/>
        </p:nvGrpSpPr>
        <p:grpSpPr>
          <a:xfrm>
            <a:off x="380999" y="-43874"/>
            <a:ext cx="11808636" cy="6945746"/>
            <a:chOff x="380999" y="-43874"/>
            <a:chExt cx="11808636" cy="6945746"/>
          </a:xfrm>
        </p:grpSpPr>
        <p:pic>
          <p:nvPicPr>
            <p:cNvPr id="5" name="Picture 4" descr="Icon&#10;&#10;Description automatically generated">
              <a:extLst>
                <a:ext uri="{FF2B5EF4-FFF2-40B4-BE49-F238E27FC236}">
                  <a16:creationId xmlns:a16="http://schemas.microsoft.com/office/drawing/2014/main" id="{8FF0508F-5005-F5C2-AD28-110BE1D9FD35}"/>
                </a:ext>
              </a:extLst>
            </p:cNvPr>
            <p:cNvPicPr>
              <a:picLocks noChangeAspect="1"/>
            </p:cNvPicPr>
            <p:nvPr/>
          </p:nvPicPr>
          <p:blipFill>
            <a:blip r:embed="rId6"/>
            <a:stretch>
              <a:fillRect/>
            </a:stretch>
          </p:blipFill>
          <p:spPr>
            <a:xfrm>
              <a:off x="9722403" y="122447"/>
              <a:ext cx="385631" cy="385631"/>
            </a:xfrm>
            <a:prstGeom prst="rect">
              <a:avLst/>
            </a:prstGeom>
          </p:spPr>
        </p:pic>
        <p:sp>
          <p:nvSpPr>
            <p:cNvPr id="7" name="TextBox 6">
              <a:extLst>
                <a:ext uri="{FF2B5EF4-FFF2-40B4-BE49-F238E27FC236}">
                  <a16:creationId xmlns:a16="http://schemas.microsoft.com/office/drawing/2014/main" id="{707875BB-FD2B-4094-FBD2-716C9F59AA0B}"/>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8" name="TextBox 7">
              <a:extLst>
                <a:ext uri="{FF2B5EF4-FFF2-40B4-BE49-F238E27FC236}">
                  <a16:creationId xmlns:a16="http://schemas.microsoft.com/office/drawing/2014/main" id="{679F490E-8F9E-214F-1E6D-95A83A3D1AE3}"/>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9" name="Group 8">
              <a:extLst>
                <a:ext uri="{FF2B5EF4-FFF2-40B4-BE49-F238E27FC236}">
                  <a16:creationId xmlns:a16="http://schemas.microsoft.com/office/drawing/2014/main" id="{C9B2C344-1A3E-4AA4-C42A-4E0F0193DDB9}"/>
                </a:ext>
              </a:extLst>
            </p:cNvPr>
            <p:cNvGrpSpPr/>
            <p:nvPr/>
          </p:nvGrpSpPr>
          <p:grpSpPr>
            <a:xfrm>
              <a:off x="380999" y="-43874"/>
              <a:ext cx="216000" cy="6945746"/>
              <a:chOff x="380999" y="-43874"/>
              <a:chExt cx="216000" cy="6945746"/>
            </a:xfrm>
          </p:grpSpPr>
          <p:cxnSp>
            <p:nvCxnSpPr>
              <p:cNvPr id="10" name="Straight Connector 9">
                <a:extLst>
                  <a:ext uri="{FF2B5EF4-FFF2-40B4-BE49-F238E27FC236}">
                    <a16:creationId xmlns:a16="http://schemas.microsoft.com/office/drawing/2014/main" id="{8BE55B73-ACA1-DFC5-E9DF-E83939D6C2A6}"/>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1254DD67-7E07-C15E-988B-9976C885FB1A}"/>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98FC910F-FCE3-8398-7A1A-2896710F1712}"/>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3" name="Title 1">
            <a:extLst>
              <a:ext uri="{FF2B5EF4-FFF2-40B4-BE49-F238E27FC236}">
                <a16:creationId xmlns:a16="http://schemas.microsoft.com/office/drawing/2014/main" id="{BF4988D1-BC8E-69A0-EB01-5D66A6CA7EF1}"/>
              </a:ext>
            </a:extLst>
          </p:cNvPr>
          <p:cNvSpPr txBox="1">
            <a:spLocks/>
          </p:cNvSpPr>
          <p:nvPr/>
        </p:nvSpPr>
        <p:spPr>
          <a:xfrm>
            <a:off x="1022114" y="0"/>
            <a:ext cx="5073885"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t>Sources of support</a:t>
            </a:r>
            <a:endParaRPr lang="en-US" sz="4800" b="1">
              <a:cs typeface="Calibri Light"/>
            </a:endParaRPr>
          </a:p>
        </p:txBody>
      </p:sp>
      <p:pic>
        <p:nvPicPr>
          <p:cNvPr id="14" name="Content Placeholder 4" descr="A picture containing clipart, vector graphics&#10;&#10;Description automatically generated">
            <a:extLst>
              <a:ext uri="{FF2B5EF4-FFF2-40B4-BE49-F238E27FC236}">
                <a16:creationId xmlns:a16="http://schemas.microsoft.com/office/drawing/2014/main" id="{FDC8C6FD-DD7B-445F-8A20-6D1CB85AF8AA}"/>
              </a:ext>
            </a:extLst>
          </p:cNvPr>
          <p:cNvPicPr>
            <a:picLocks noChangeAspect="1"/>
          </p:cNvPicPr>
          <p:nvPr/>
        </p:nvPicPr>
        <p:blipFill>
          <a:blip r:embed="rId7"/>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2830771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0016-D0DE-02A4-E21C-B7F42E35E529}"/>
              </a:ext>
            </a:extLst>
          </p:cNvPr>
          <p:cNvSpPr>
            <a:spLocks noGrp="1"/>
          </p:cNvSpPr>
          <p:nvPr>
            <p:ph type="title"/>
          </p:nvPr>
        </p:nvSpPr>
        <p:spPr>
          <a:xfrm>
            <a:off x="1022115" y="144780"/>
            <a:ext cx="3436573" cy="1244701"/>
          </a:xfrm>
          <a:solidFill>
            <a:srgbClr val="FFFFFF"/>
          </a:solidFill>
        </p:spPr>
        <p:txBody>
          <a:bodyPr>
            <a:normAutofit/>
          </a:bodyPr>
          <a:lstStyle/>
          <a:p>
            <a:pPr algn="ctr"/>
            <a:r>
              <a:rPr lang="en-US" sz="4800" b="1"/>
              <a:t>Alice’s story</a:t>
            </a:r>
            <a:endParaRPr lang="en-US" sz="4800" b="1">
              <a:cs typeface="Calibri Light"/>
            </a:endParaRPr>
          </a:p>
        </p:txBody>
      </p:sp>
      <p:sp>
        <p:nvSpPr>
          <p:cNvPr id="8" name="TextBox 7">
            <a:extLst>
              <a:ext uri="{FF2B5EF4-FFF2-40B4-BE49-F238E27FC236}">
                <a16:creationId xmlns:a16="http://schemas.microsoft.com/office/drawing/2014/main" id="{5A605AB6-D042-BF6D-FB14-5E58CEE60473}"/>
              </a:ext>
            </a:extLst>
          </p:cNvPr>
          <p:cNvSpPr txBox="1"/>
          <p:nvPr/>
        </p:nvSpPr>
        <p:spPr>
          <a:xfrm>
            <a:off x="2740402" y="6308176"/>
            <a:ext cx="6711196" cy="461665"/>
          </a:xfrm>
          <a:prstGeom prst="rect">
            <a:avLst/>
          </a:prstGeom>
          <a:noFill/>
        </p:spPr>
        <p:txBody>
          <a:bodyPr wrap="none" lIns="91440" tIns="45720" rIns="91440" bIns="45720" rtlCol="0" anchor="t">
            <a:spAutoFit/>
          </a:bodyPr>
          <a:lstStyle/>
          <a:p>
            <a:r>
              <a:rPr lang="en-US" sz="2400">
                <a:solidFill>
                  <a:schemeClr val="bg2">
                    <a:lumMod val="10000"/>
                  </a:schemeClr>
                </a:solidFill>
              </a:rPr>
              <a:t>Trigger warnings: violence, domestic abuse, stalking.</a:t>
            </a:r>
            <a:endParaRPr lang="en-US" sz="2400">
              <a:solidFill>
                <a:schemeClr val="bg2">
                  <a:lumMod val="10000"/>
                </a:schemeClr>
              </a:solidFill>
              <a:cs typeface="Calibri"/>
            </a:endParaRPr>
          </a:p>
        </p:txBody>
      </p:sp>
      <p:pic>
        <p:nvPicPr>
          <p:cNvPr id="9" name="Content Placeholder 4" descr="A picture containing clipart, vector graphics&#10;&#10;Description automatically generated">
            <a:extLst>
              <a:ext uri="{FF2B5EF4-FFF2-40B4-BE49-F238E27FC236}">
                <a16:creationId xmlns:a16="http://schemas.microsoft.com/office/drawing/2014/main" id="{3061753C-A77B-834C-7652-A4BF10EA8BE1}"/>
              </a:ext>
            </a:extLst>
          </p:cNvPr>
          <p:cNvPicPr>
            <a:picLocks noChangeAspect="1"/>
          </p:cNvPicPr>
          <p:nvPr/>
        </p:nvPicPr>
        <p:blipFill>
          <a:blip r:embed="rId3"/>
          <a:stretch>
            <a:fillRect/>
          </a:stretch>
        </p:blipFill>
        <p:spPr>
          <a:xfrm rot="546012">
            <a:off x="10780938" y="5439862"/>
            <a:ext cx="1218970" cy="1077229"/>
          </a:xfrm>
          <a:prstGeom prst="rect">
            <a:avLst/>
          </a:prstGeom>
        </p:spPr>
      </p:pic>
      <p:pic>
        <p:nvPicPr>
          <p:cNvPr id="5" name="Picture 4" descr="Icon&#10;&#10;Description automatically generated">
            <a:extLst>
              <a:ext uri="{FF2B5EF4-FFF2-40B4-BE49-F238E27FC236}">
                <a16:creationId xmlns:a16="http://schemas.microsoft.com/office/drawing/2014/main" id="{CAD0970A-93F0-C06A-C976-7C96B1AFB44E}"/>
              </a:ext>
            </a:extLst>
          </p:cNvPr>
          <p:cNvPicPr>
            <a:picLocks noChangeAspect="1"/>
          </p:cNvPicPr>
          <p:nvPr/>
        </p:nvPicPr>
        <p:blipFill>
          <a:blip r:embed="rId4"/>
          <a:stretch>
            <a:fillRect/>
          </a:stretch>
        </p:blipFill>
        <p:spPr>
          <a:xfrm>
            <a:off x="9722403" y="122447"/>
            <a:ext cx="385631" cy="385631"/>
          </a:xfrm>
          <a:prstGeom prst="rect">
            <a:avLst/>
          </a:prstGeom>
        </p:spPr>
      </p:pic>
      <p:sp>
        <p:nvSpPr>
          <p:cNvPr id="6" name="TextBox 5">
            <a:extLst>
              <a:ext uri="{FF2B5EF4-FFF2-40B4-BE49-F238E27FC236}">
                <a16:creationId xmlns:a16="http://schemas.microsoft.com/office/drawing/2014/main" id="{7F8A32B3-1674-F5F9-D1C6-FE9BA3558A77}"/>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7" name="TextBox 6">
            <a:extLst>
              <a:ext uri="{FF2B5EF4-FFF2-40B4-BE49-F238E27FC236}">
                <a16:creationId xmlns:a16="http://schemas.microsoft.com/office/drawing/2014/main" id="{91A26A7C-3800-DB8B-BE5C-C5F00786BC73}"/>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6" name="Group 15">
            <a:extLst>
              <a:ext uri="{FF2B5EF4-FFF2-40B4-BE49-F238E27FC236}">
                <a16:creationId xmlns:a16="http://schemas.microsoft.com/office/drawing/2014/main" id="{BE6AD261-7082-9E01-A4DC-EE3F4143B7E0}"/>
              </a:ext>
            </a:extLst>
          </p:cNvPr>
          <p:cNvGrpSpPr/>
          <p:nvPr/>
        </p:nvGrpSpPr>
        <p:grpSpPr>
          <a:xfrm>
            <a:off x="380999" y="-43874"/>
            <a:ext cx="216000" cy="6945746"/>
            <a:chOff x="380999" y="-43874"/>
            <a:chExt cx="216000" cy="6945746"/>
          </a:xfrm>
        </p:grpSpPr>
        <p:cxnSp>
          <p:nvCxnSpPr>
            <p:cNvPr id="11" name="Straight Connector 10">
              <a:extLst>
                <a:ext uri="{FF2B5EF4-FFF2-40B4-BE49-F238E27FC236}">
                  <a16:creationId xmlns:a16="http://schemas.microsoft.com/office/drawing/2014/main" id="{DDF0CA70-7E0F-C043-6E8D-C47349E1433C}"/>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071DA689-5E75-1760-C650-A028F4AC72ED}"/>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7C6D1E68-40BA-CF72-8A88-A3BF9E4BAC98}"/>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pic>
        <p:nvPicPr>
          <p:cNvPr id="10" name="Picture 9" descr="A person with blue eyes and brown hair&#10;&#10;Description automatically generated with low confidence">
            <a:hlinkClick r:id="rId5"/>
            <a:extLst>
              <a:ext uri="{FF2B5EF4-FFF2-40B4-BE49-F238E27FC236}">
                <a16:creationId xmlns:a16="http://schemas.microsoft.com/office/drawing/2014/main" id="{00ECD026-754D-6CD7-932B-321551B3BF40}"/>
              </a:ext>
            </a:extLst>
          </p:cNvPr>
          <p:cNvPicPr>
            <a:picLocks noChangeAspect="1"/>
          </p:cNvPicPr>
          <p:nvPr/>
        </p:nvPicPr>
        <p:blipFill>
          <a:blip r:embed="rId6"/>
          <a:stretch>
            <a:fillRect/>
          </a:stretch>
        </p:blipFill>
        <p:spPr>
          <a:xfrm>
            <a:off x="2286000" y="1518702"/>
            <a:ext cx="7961268" cy="4338891"/>
          </a:xfrm>
          <a:prstGeom prst="rect">
            <a:avLst/>
          </a:prstGeom>
        </p:spPr>
      </p:pic>
    </p:spTree>
    <p:extLst>
      <p:ext uri="{BB962C8B-B14F-4D97-AF65-F5344CB8AC3E}">
        <p14:creationId xmlns:p14="http://schemas.microsoft.com/office/powerpoint/2010/main" val="408369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70A0C66-F3AC-0C19-A52C-58262B4991F1}"/>
              </a:ext>
            </a:extLst>
          </p:cNvPr>
          <p:cNvSpPr txBox="1"/>
          <p:nvPr/>
        </p:nvSpPr>
        <p:spPr>
          <a:xfrm>
            <a:off x="2395297" y="2213280"/>
            <a:ext cx="7913459" cy="2431435"/>
          </a:xfrm>
          <a:prstGeom prst="rect">
            <a:avLst/>
          </a:prstGeom>
          <a:noFill/>
        </p:spPr>
        <p:txBody>
          <a:bodyPr wrap="square" lIns="91440" tIns="45720" rIns="91440" bIns="45720" anchor="t">
            <a:spAutoFit/>
          </a:bodyPr>
          <a:lstStyle/>
          <a:p>
            <a:pPr lvl="1" algn="ctr"/>
            <a:r>
              <a:rPr lang="en-GB" sz="4400" b="1">
                <a:solidFill>
                  <a:srgbClr val="002060"/>
                </a:solidFill>
              </a:rPr>
              <a:t>Stalking </a:t>
            </a:r>
            <a:r>
              <a:rPr lang="en-GB" sz="4000">
                <a:solidFill>
                  <a:srgbClr val="1B64AE"/>
                </a:solidFill>
              </a:rPr>
              <a:t>is</a:t>
            </a:r>
            <a:r>
              <a:rPr lang="en-GB" sz="3200">
                <a:solidFill>
                  <a:srgbClr val="1B64AE"/>
                </a:solidFill>
              </a:rPr>
              <a:t> </a:t>
            </a:r>
            <a:r>
              <a:rPr lang="en-US" sz="3600">
                <a:solidFill>
                  <a:srgbClr val="1B64AE"/>
                </a:solidFill>
              </a:rPr>
              <a:t>“a pattern of unwanted, fixated and obsessive </a:t>
            </a:r>
            <a:r>
              <a:rPr lang="en-GB" sz="3600">
                <a:solidFill>
                  <a:srgbClr val="1B64AE"/>
                </a:solidFill>
              </a:rPr>
              <a:t>behaviour</a:t>
            </a:r>
            <a:r>
              <a:rPr lang="en-US" sz="3600">
                <a:solidFill>
                  <a:srgbClr val="1B64AE"/>
                </a:solidFill>
              </a:rPr>
              <a:t> which is intrusive and causes fear of violence or serious alarm or distress”</a:t>
            </a:r>
            <a:endParaRPr lang="en-GB" sz="2800">
              <a:solidFill>
                <a:srgbClr val="1B64AE"/>
              </a:solidFill>
              <a:cs typeface="Arial" panose="020B0604020202020204"/>
            </a:endParaRPr>
          </a:p>
        </p:txBody>
      </p:sp>
      <p:sp>
        <p:nvSpPr>
          <p:cNvPr id="3" name="TextBox 2">
            <a:extLst>
              <a:ext uri="{FF2B5EF4-FFF2-40B4-BE49-F238E27FC236}">
                <a16:creationId xmlns:a16="http://schemas.microsoft.com/office/drawing/2014/main" id="{003ED5D9-A03C-3E80-D9A4-E839105A3BC5}"/>
              </a:ext>
            </a:extLst>
          </p:cNvPr>
          <p:cNvSpPr txBox="1"/>
          <p:nvPr/>
        </p:nvSpPr>
        <p:spPr>
          <a:xfrm>
            <a:off x="11131826" y="-1152939"/>
            <a:ext cx="184731" cy="369332"/>
          </a:xfrm>
          <a:prstGeom prst="rect">
            <a:avLst/>
          </a:prstGeom>
          <a:noFill/>
        </p:spPr>
        <p:txBody>
          <a:bodyPr wrap="none" rtlCol="0">
            <a:spAutoFit/>
          </a:bodyPr>
          <a:lstStyle/>
          <a:p>
            <a:endParaRPr lang="en-US"/>
          </a:p>
        </p:txBody>
      </p:sp>
      <p:grpSp>
        <p:nvGrpSpPr>
          <p:cNvPr id="31" name="Group 30">
            <a:extLst>
              <a:ext uri="{FF2B5EF4-FFF2-40B4-BE49-F238E27FC236}">
                <a16:creationId xmlns:a16="http://schemas.microsoft.com/office/drawing/2014/main" id="{7D822190-5E1E-A79F-CC4E-F3ECECF15226}"/>
              </a:ext>
            </a:extLst>
          </p:cNvPr>
          <p:cNvGrpSpPr/>
          <p:nvPr/>
        </p:nvGrpSpPr>
        <p:grpSpPr>
          <a:xfrm>
            <a:off x="380999" y="-43874"/>
            <a:ext cx="11808636" cy="6945746"/>
            <a:chOff x="380999" y="-43874"/>
            <a:chExt cx="11808636" cy="6945746"/>
          </a:xfrm>
        </p:grpSpPr>
        <p:pic>
          <p:nvPicPr>
            <p:cNvPr id="32" name="Picture 31" descr="Icon&#10;&#10;Description automatically generated">
              <a:extLst>
                <a:ext uri="{FF2B5EF4-FFF2-40B4-BE49-F238E27FC236}">
                  <a16:creationId xmlns:a16="http://schemas.microsoft.com/office/drawing/2014/main" id="{A2648C12-F9CC-AA75-FC80-C26A8E2869BA}"/>
                </a:ext>
              </a:extLst>
            </p:cNvPr>
            <p:cNvPicPr>
              <a:picLocks noChangeAspect="1"/>
            </p:cNvPicPr>
            <p:nvPr/>
          </p:nvPicPr>
          <p:blipFill>
            <a:blip r:embed="rId3"/>
            <a:stretch>
              <a:fillRect/>
            </a:stretch>
          </p:blipFill>
          <p:spPr>
            <a:xfrm>
              <a:off x="9722403" y="122447"/>
              <a:ext cx="385631" cy="385631"/>
            </a:xfrm>
            <a:prstGeom prst="rect">
              <a:avLst/>
            </a:prstGeom>
          </p:spPr>
        </p:pic>
        <p:sp>
          <p:nvSpPr>
            <p:cNvPr id="33" name="TextBox 32">
              <a:extLst>
                <a:ext uri="{FF2B5EF4-FFF2-40B4-BE49-F238E27FC236}">
                  <a16:creationId xmlns:a16="http://schemas.microsoft.com/office/drawing/2014/main" id="{201F6A2F-71FA-E36B-FDA5-A62E86357F82}"/>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34" name="TextBox 33">
              <a:extLst>
                <a:ext uri="{FF2B5EF4-FFF2-40B4-BE49-F238E27FC236}">
                  <a16:creationId xmlns:a16="http://schemas.microsoft.com/office/drawing/2014/main" id="{7A618575-CC5D-DC00-E5B7-DC47E9F01135}"/>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35" name="Group 34">
              <a:extLst>
                <a:ext uri="{FF2B5EF4-FFF2-40B4-BE49-F238E27FC236}">
                  <a16:creationId xmlns:a16="http://schemas.microsoft.com/office/drawing/2014/main" id="{5C0767F4-6A94-94DD-0924-6074F0B49F4E}"/>
                </a:ext>
              </a:extLst>
            </p:cNvPr>
            <p:cNvGrpSpPr/>
            <p:nvPr/>
          </p:nvGrpSpPr>
          <p:grpSpPr>
            <a:xfrm>
              <a:off x="380999" y="-43874"/>
              <a:ext cx="216000" cy="6945746"/>
              <a:chOff x="380999" y="-43874"/>
              <a:chExt cx="216000" cy="6945746"/>
            </a:xfrm>
          </p:grpSpPr>
          <p:cxnSp>
            <p:nvCxnSpPr>
              <p:cNvPr id="36" name="Straight Connector 35">
                <a:extLst>
                  <a:ext uri="{FF2B5EF4-FFF2-40B4-BE49-F238E27FC236}">
                    <a16:creationId xmlns:a16="http://schemas.microsoft.com/office/drawing/2014/main" id="{9C3C62AC-DD20-7FBB-FEB6-E2D1F585DE61}"/>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37" name="Straight Connector 36">
                <a:extLst>
                  <a:ext uri="{FF2B5EF4-FFF2-40B4-BE49-F238E27FC236}">
                    <a16:creationId xmlns:a16="http://schemas.microsoft.com/office/drawing/2014/main" id="{B6CCB7C0-846C-D9D1-CB48-2F9F22DB7594}"/>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38" name="Straight Connector 37">
                <a:extLst>
                  <a:ext uri="{FF2B5EF4-FFF2-40B4-BE49-F238E27FC236}">
                    <a16:creationId xmlns:a16="http://schemas.microsoft.com/office/drawing/2014/main" id="{453DC957-E6FB-9355-8D5E-4A3CDB7E3E2E}"/>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47" name="Title 1">
            <a:extLst>
              <a:ext uri="{FF2B5EF4-FFF2-40B4-BE49-F238E27FC236}">
                <a16:creationId xmlns:a16="http://schemas.microsoft.com/office/drawing/2014/main" id="{CBCF52EC-EA8C-3C75-F43E-191CBF663B6E}"/>
              </a:ext>
            </a:extLst>
          </p:cNvPr>
          <p:cNvSpPr txBox="1">
            <a:spLocks/>
          </p:cNvSpPr>
          <p:nvPr/>
        </p:nvSpPr>
        <p:spPr>
          <a:xfrm>
            <a:off x="991635" y="472440"/>
            <a:ext cx="4283310" cy="1244701"/>
          </a:xfrm>
          <a:prstGeom prst="rect">
            <a:avLst/>
          </a:prstGeom>
          <a:solidFill>
            <a:srgbClr val="FFFFFF"/>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t>What is stalking?</a:t>
            </a:r>
            <a:endParaRPr lang="en-US" sz="4800" b="1">
              <a:cs typeface="Calibri Light"/>
            </a:endParaRPr>
          </a:p>
        </p:txBody>
      </p:sp>
      <p:pic>
        <p:nvPicPr>
          <p:cNvPr id="48" name="Content Placeholder 4" descr="A picture containing clipart, vector graphics&#10;&#10;Description automatically generated">
            <a:extLst>
              <a:ext uri="{FF2B5EF4-FFF2-40B4-BE49-F238E27FC236}">
                <a16:creationId xmlns:a16="http://schemas.microsoft.com/office/drawing/2014/main" id="{52D3666B-C081-8824-320D-AE2E75197A03}"/>
              </a:ext>
            </a:extLst>
          </p:cNvPr>
          <p:cNvPicPr>
            <a:picLocks noChangeAspect="1"/>
          </p:cNvPicPr>
          <p:nvPr/>
        </p:nvPicPr>
        <p:blipFill>
          <a:blip r:embed="rId4"/>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2787909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ED5D9-A03C-3E80-D9A4-E839105A3BC5}"/>
              </a:ext>
            </a:extLst>
          </p:cNvPr>
          <p:cNvSpPr txBox="1"/>
          <p:nvPr/>
        </p:nvSpPr>
        <p:spPr>
          <a:xfrm>
            <a:off x="11131826" y="-1152939"/>
            <a:ext cx="184731" cy="369332"/>
          </a:xfrm>
          <a:prstGeom prst="rect">
            <a:avLst/>
          </a:prstGeom>
          <a:noFill/>
        </p:spPr>
        <p:txBody>
          <a:bodyPr wrap="none" rtlCol="0">
            <a:spAutoFit/>
          </a:bodyPr>
          <a:lstStyle/>
          <a:p>
            <a:endParaRPr lang="en-US"/>
          </a:p>
        </p:txBody>
      </p:sp>
      <p:pic>
        <p:nvPicPr>
          <p:cNvPr id="5" name="Picture 4" descr="Text, company name&#10;&#10;Description automatically generated">
            <a:extLst>
              <a:ext uri="{FF2B5EF4-FFF2-40B4-BE49-F238E27FC236}">
                <a16:creationId xmlns:a16="http://schemas.microsoft.com/office/drawing/2014/main" id="{FC30631E-F3F7-8486-0A7F-F20F5344943A}"/>
              </a:ext>
            </a:extLst>
          </p:cNvPr>
          <p:cNvPicPr>
            <a:picLocks noChangeAspect="1"/>
          </p:cNvPicPr>
          <p:nvPr/>
        </p:nvPicPr>
        <p:blipFill>
          <a:blip r:embed="rId3"/>
          <a:stretch>
            <a:fillRect/>
          </a:stretch>
        </p:blipFill>
        <p:spPr>
          <a:xfrm>
            <a:off x="6361782" y="1503781"/>
            <a:ext cx="4233639" cy="4233639"/>
          </a:xfrm>
          <a:prstGeom prst="rect">
            <a:avLst/>
          </a:prstGeom>
        </p:spPr>
      </p:pic>
      <p:pic>
        <p:nvPicPr>
          <p:cNvPr id="8" name="Picture 7" descr="Diagram&#10;&#10;Description automatically generated">
            <a:extLst>
              <a:ext uri="{FF2B5EF4-FFF2-40B4-BE49-F238E27FC236}">
                <a16:creationId xmlns:a16="http://schemas.microsoft.com/office/drawing/2014/main" id="{E38875C3-30B9-D1A6-BEB8-88767B7D5A66}"/>
              </a:ext>
            </a:extLst>
          </p:cNvPr>
          <p:cNvPicPr>
            <a:picLocks noChangeAspect="1"/>
          </p:cNvPicPr>
          <p:nvPr/>
        </p:nvPicPr>
        <p:blipFill>
          <a:blip r:embed="rId4"/>
          <a:stretch>
            <a:fillRect/>
          </a:stretch>
        </p:blipFill>
        <p:spPr>
          <a:xfrm>
            <a:off x="1653357" y="1501805"/>
            <a:ext cx="4283310" cy="4283310"/>
          </a:xfrm>
          <a:prstGeom prst="rect">
            <a:avLst/>
          </a:prstGeom>
        </p:spPr>
      </p:pic>
      <p:grpSp>
        <p:nvGrpSpPr>
          <p:cNvPr id="4" name="Group 3">
            <a:extLst>
              <a:ext uri="{FF2B5EF4-FFF2-40B4-BE49-F238E27FC236}">
                <a16:creationId xmlns:a16="http://schemas.microsoft.com/office/drawing/2014/main" id="{617EC428-6C48-0946-D860-090C19204CB0}"/>
              </a:ext>
            </a:extLst>
          </p:cNvPr>
          <p:cNvGrpSpPr/>
          <p:nvPr/>
        </p:nvGrpSpPr>
        <p:grpSpPr>
          <a:xfrm>
            <a:off x="380999" y="-43874"/>
            <a:ext cx="11808636" cy="6945746"/>
            <a:chOff x="380999" y="-43874"/>
            <a:chExt cx="11808636" cy="6945746"/>
          </a:xfrm>
        </p:grpSpPr>
        <p:pic>
          <p:nvPicPr>
            <p:cNvPr id="7" name="Picture 6" descr="Icon&#10;&#10;Description automatically generated">
              <a:extLst>
                <a:ext uri="{FF2B5EF4-FFF2-40B4-BE49-F238E27FC236}">
                  <a16:creationId xmlns:a16="http://schemas.microsoft.com/office/drawing/2014/main" id="{939A8FA8-5860-F2DD-5FC9-94D140366E49}"/>
                </a:ext>
              </a:extLst>
            </p:cNvPr>
            <p:cNvPicPr>
              <a:picLocks noChangeAspect="1"/>
            </p:cNvPicPr>
            <p:nvPr/>
          </p:nvPicPr>
          <p:blipFill>
            <a:blip r:embed="rId5"/>
            <a:stretch>
              <a:fillRect/>
            </a:stretch>
          </p:blipFill>
          <p:spPr>
            <a:xfrm>
              <a:off x="9722403" y="122447"/>
              <a:ext cx="385631" cy="385631"/>
            </a:xfrm>
            <a:prstGeom prst="rect">
              <a:avLst/>
            </a:prstGeom>
          </p:spPr>
        </p:pic>
        <p:sp>
          <p:nvSpPr>
            <p:cNvPr id="9" name="TextBox 8">
              <a:extLst>
                <a:ext uri="{FF2B5EF4-FFF2-40B4-BE49-F238E27FC236}">
                  <a16:creationId xmlns:a16="http://schemas.microsoft.com/office/drawing/2014/main" id="{F1E40535-9FA0-1F1A-84CD-0118DC0BDAB9}"/>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11" name="TextBox 10">
              <a:extLst>
                <a:ext uri="{FF2B5EF4-FFF2-40B4-BE49-F238E27FC236}">
                  <a16:creationId xmlns:a16="http://schemas.microsoft.com/office/drawing/2014/main" id="{920E716D-39B1-2572-6F4D-5FD7E64AEB90}"/>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2" name="Group 11">
              <a:extLst>
                <a:ext uri="{FF2B5EF4-FFF2-40B4-BE49-F238E27FC236}">
                  <a16:creationId xmlns:a16="http://schemas.microsoft.com/office/drawing/2014/main" id="{128D919B-ED0A-ED50-DEEC-B4B92DA37E59}"/>
                </a:ext>
              </a:extLst>
            </p:cNvPr>
            <p:cNvGrpSpPr/>
            <p:nvPr/>
          </p:nvGrpSpPr>
          <p:grpSpPr>
            <a:xfrm>
              <a:off x="380999" y="-43874"/>
              <a:ext cx="216000" cy="6945746"/>
              <a:chOff x="380999" y="-43874"/>
              <a:chExt cx="216000" cy="6945746"/>
            </a:xfrm>
          </p:grpSpPr>
          <p:cxnSp>
            <p:nvCxnSpPr>
              <p:cNvPr id="13" name="Straight Connector 12">
                <a:extLst>
                  <a:ext uri="{FF2B5EF4-FFF2-40B4-BE49-F238E27FC236}">
                    <a16:creationId xmlns:a16="http://schemas.microsoft.com/office/drawing/2014/main" id="{3FC6F420-31EB-3199-950D-5928B7209C70}"/>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A716ABD1-48D3-0595-9A14-BCA4DF237C2C}"/>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01CA7B12-BE6B-C74A-AAC3-D97A95DD737A}"/>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8" name="Title 1">
            <a:extLst>
              <a:ext uri="{FF2B5EF4-FFF2-40B4-BE49-F238E27FC236}">
                <a16:creationId xmlns:a16="http://schemas.microsoft.com/office/drawing/2014/main" id="{955DEEB0-FECC-B185-7970-CB4B7614C0E5}"/>
              </a:ext>
            </a:extLst>
          </p:cNvPr>
          <p:cNvSpPr txBox="1">
            <a:spLocks/>
          </p:cNvSpPr>
          <p:nvPr/>
        </p:nvSpPr>
        <p:spPr>
          <a:xfrm>
            <a:off x="1022115" y="259080"/>
            <a:ext cx="4283310" cy="1244701"/>
          </a:xfrm>
          <a:prstGeom prst="rect">
            <a:avLst/>
          </a:prstGeom>
          <a:solidFill>
            <a:srgbClr val="FFFFFF"/>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t>What is stalking?</a:t>
            </a:r>
            <a:endParaRPr lang="en-US" sz="4800" b="1">
              <a:cs typeface="Calibri Light"/>
            </a:endParaRPr>
          </a:p>
        </p:txBody>
      </p:sp>
      <p:pic>
        <p:nvPicPr>
          <p:cNvPr id="19" name="Content Placeholder 4" descr="A picture containing clipart, vector graphics&#10;&#10;Description automatically generated">
            <a:extLst>
              <a:ext uri="{FF2B5EF4-FFF2-40B4-BE49-F238E27FC236}">
                <a16:creationId xmlns:a16="http://schemas.microsoft.com/office/drawing/2014/main" id="{A1B05144-C6B6-0DB3-0714-E3134C1324AA}"/>
              </a:ext>
            </a:extLst>
          </p:cNvPr>
          <p:cNvPicPr>
            <a:picLocks noChangeAspect="1"/>
          </p:cNvPicPr>
          <p:nvPr/>
        </p:nvPicPr>
        <p:blipFill>
          <a:blip r:embed="rId6"/>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536544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3C59CA-22B4-03AC-F54F-BCF763E98AE5}"/>
              </a:ext>
            </a:extLst>
          </p:cNvPr>
          <p:cNvGrpSpPr/>
          <p:nvPr/>
        </p:nvGrpSpPr>
        <p:grpSpPr>
          <a:xfrm>
            <a:off x="380999" y="-43874"/>
            <a:ext cx="11808636" cy="6945746"/>
            <a:chOff x="380999" y="-43874"/>
            <a:chExt cx="11808636" cy="6945746"/>
          </a:xfrm>
        </p:grpSpPr>
        <p:pic>
          <p:nvPicPr>
            <p:cNvPr id="4" name="Picture 3" descr="Icon&#10;&#10;Description automatically generated">
              <a:extLst>
                <a:ext uri="{FF2B5EF4-FFF2-40B4-BE49-F238E27FC236}">
                  <a16:creationId xmlns:a16="http://schemas.microsoft.com/office/drawing/2014/main" id="{AC9FA23C-4452-A476-D16E-31BD64670BB6}"/>
                </a:ext>
              </a:extLst>
            </p:cNvPr>
            <p:cNvPicPr>
              <a:picLocks noChangeAspect="1"/>
            </p:cNvPicPr>
            <p:nvPr/>
          </p:nvPicPr>
          <p:blipFill>
            <a:blip r:embed="rId3"/>
            <a:stretch>
              <a:fillRect/>
            </a:stretch>
          </p:blipFill>
          <p:spPr>
            <a:xfrm>
              <a:off x="9722403" y="122447"/>
              <a:ext cx="385631" cy="385631"/>
            </a:xfrm>
            <a:prstGeom prst="rect">
              <a:avLst/>
            </a:prstGeom>
          </p:spPr>
        </p:pic>
        <p:sp>
          <p:nvSpPr>
            <p:cNvPr id="5" name="TextBox 4">
              <a:extLst>
                <a:ext uri="{FF2B5EF4-FFF2-40B4-BE49-F238E27FC236}">
                  <a16:creationId xmlns:a16="http://schemas.microsoft.com/office/drawing/2014/main" id="{B894168F-4B47-6D74-19BD-A08F90521BDF}"/>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7" name="TextBox 6">
              <a:extLst>
                <a:ext uri="{FF2B5EF4-FFF2-40B4-BE49-F238E27FC236}">
                  <a16:creationId xmlns:a16="http://schemas.microsoft.com/office/drawing/2014/main" id="{13B0C7FF-8245-D83C-C6CC-C6E622929FFD}"/>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8" name="Group 7">
              <a:extLst>
                <a:ext uri="{FF2B5EF4-FFF2-40B4-BE49-F238E27FC236}">
                  <a16:creationId xmlns:a16="http://schemas.microsoft.com/office/drawing/2014/main" id="{36B94638-2A7F-37F8-052D-3F5C5C87D130}"/>
                </a:ext>
              </a:extLst>
            </p:cNvPr>
            <p:cNvGrpSpPr/>
            <p:nvPr/>
          </p:nvGrpSpPr>
          <p:grpSpPr>
            <a:xfrm>
              <a:off x="380999" y="-43874"/>
              <a:ext cx="216000" cy="6945746"/>
              <a:chOff x="380999" y="-43874"/>
              <a:chExt cx="216000" cy="6945746"/>
            </a:xfrm>
          </p:grpSpPr>
          <p:cxnSp>
            <p:nvCxnSpPr>
              <p:cNvPr id="9" name="Straight Connector 8">
                <a:extLst>
                  <a:ext uri="{FF2B5EF4-FFF2-40B4-BE49-F238E27FC236}">
                    <a16:creationId xmlns:a16="http://schemas.microsoft.com/office/drawing/2014/main" id="{6BE19D0A-8EC1-4B85-66A0-16CFDF8ED507}"/>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0" name="Straight Connector 9">
                <a:extLst>
                  <a:ext uri="{FF2B5EF4-FFF2-40B4-BE49-F238E27FC236}">
                    <a16:creationId xmlns:a16="http://schemas.microsoft.com/office/drawing/2014/main" id="{7B64FAB5-E7FB-47D4-650F-42C76717C564}"/>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37015610-6528-3945-D92C-9BCA6DC5D5CC}"/>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31" name="Title 1">
            <a:extLst>
              <a:ext uri="{FF2B5EF4-FFF2-40B4-BE49-F238E27FC236}">
                <a16:creationId xmlns:a16="http://schemas.microsoft.com/office/drawing/2014/main" id="{B01917F0-FB3C-CAD8-1B0F-5E33CFD32936}"/>
              </a:ext>
            </a:extLst>
          </p:cNvPr>
          <p:cNvSpPr txBox="1">
            <a:spLocks/>
          </p:cNvSpPr>
          <p:nvPr/>
        </p:nvSpPr>
        <p:spPr>
          <a:xfrm>
            <a:off x="7728154" y="4106747"/>
            <a:ext cx="4283310" cy="1244701"/>
          </a:xfrm>
          <a:prstGeom prst="rect">
            <a:avLst/>
          </a:prstGeom>
          <a:solidFill>
            <a:srgbClr val="BAD9A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rgbClr val="904AB4"/>
                </a:solidFill>
              </a:rPr>
              <a:t>Violence</a:t>
            </a:r>
            <a:endParaRPr lang="en-US" sz="4800" b="1">
              <a:solidFill>
                <a:srgbClr val="904AB4"/>
              </a:solidFill>
              <a:cs typeface="Calibri Light"/>
            </a:endParaRPr>
          </a:p>
        </p:txBody>
      </p:sp>
      <p:sp>
        <p:nvSpPr>
          <p:cNvPr id="6" name="Title 1">
            <a:extLst>
              <a:ext uri="{FF2B5EF4-FFF2-40B4-BE49-F238E27FC236}">
                <a16:creationId xmlns:a16="http://schemas.microsoft.com/office/drawing/2014/main" id="{98398C53-0F27-F564-F1F1-87C61BEC0D7C}"/>
              </a:ext>
            </a:extLst>
          </p:cNvPr>
          <p:cNvSpPr txBox="1">
            <a:spLocks/>
          </p:cNvSpPr>
          <p:nvPr/>
        </p:nvSpPr>
        <p:spPr>
          <a:xfrm>
            <a:off x="7699579" y="4106747"/>
            <a:ext cx="4283310"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solidFill>
                  <a:srgbClr val="904AB4"/>
                </a:solidFill>
              </a:rPr>
              <a:t>Violence</a:t>
            </a:r>
            <a:endParaRPr lang="en-US" sz="4800" b="1" dirty="0">
              <a:solidFill>
                <a:srgbClr val="904AB4"/>
              </a:solidFill>
              <a:cs typeface="Calibri Light"/>
            </a:endParaRPr>
          </a:p>
        </p:txBody>
      </p:sp>
      <p:pic>
        <p:nvPicPr>
          <p:cNvPr id="13" name="Content Placeholder 4" descr="A picture containing clipart, vector graphics&#10;&#10;Description automatically generated">
            <a:extLst>
              <a:ext uri="{FF2B5EF4-FFF2-40B4-BE49-F238E27FC236}">
                <a16:creationId xmlns:a16="http://schemas.microsoft.com/office/drawing/2014/main" id="{D0D225F1-DD2F-7A74-D734-7BC14FBAE61D}"/>
              </a:ext>
            </a:extLst>
          </p:cNvPr>
          <p:cNvPicPr>
            <a:picLocks noChangeAspect="1"/>
          </p:cNvPicPr>
          <p:nvPr/>
        </p:nvPicPr>
        <p:blipFill>
          <a:blip r:embed="rId4"/>
          <a:stretch>
            <a:fillRect/>
          </a:stretch>
        </p:blipFill>
        <p:spPr>
          <a:xfrm rot="546012">
            <a:off x="10780938" y="5439862"/>
            <a:ext cx="1218970" cy="1077229"/>
          </a:xfrm>
          <a:prstGeom prst="rect">
            <a:avLst/>
          </a:prstGeom>
        </p:spPr>
      </p:pic>
      <p:sp>
        <p:nvSpPr>
          <p:cNvPr id="24" name="TextBox 23">
            <a:extLst>
              <a:ext uri="{FF2B5EF4-FFF2-40B4-BE49-F238E27FC236}">
                <a16:creationId xmlns:a16="http://schemas.microsoft.com/office/drawing/2014/main" id="{23738C07-2415-15E1-7C48-731FD20F9FA1}"/>
              </a:ext>
            </a:extLst>
          </p:cNvPr>
          <p:cNvSpPr txBox="1"/>
          <p:nvPr/>
        </p:nvSpPr>
        <p:spPr>
          <a:xfrm>
            <a:off x="729125" y="2305613"/>
            <a:ext cx="11333432" cy="2246769"/>
          </a:xfrm>
          <a:prstGeom prst="rect">
            <a:avLst/>
          </a:prstGeom>
          <a:noFill/>
        </p:spPr>
        <p:txBody>
          <a:bodyPr wrap="square">
            <a:spAutoFit/>
          </a:bodyPr>
          <a:lstStyle/>
          <a:p>
            <a:pPr algn="ctr"/>
            <a:r>
              <a:rPr lang="en-GB" sz="2800">
                <a:solidFill>
                  <a:schemeClr val="bg2">
                    <a:lumMod val="10000"/>
                  </a:schemeClr>
                </a:solidFill>
              </a:rPr>
              <a:t>Sometimes unhealthy behaviours can continue after a relationship (romantic  or not) breaks down.  This can be very difficult to navigate and, in some cases, can be very distressing.  If you are experiencing unwanted behaviours, it’s important to not ignore them and understand they can escalate.  Trust your gut and get help.</a:t>
            </a:r>
          </a:p>
        </p:txBody>
      </p:sp>
      <p:sp>
        <p:nvSpPr>
          <p:cNvPr id="28" name="Title 1">
            <a:extLst>
              <a:ext uri="{FF2B5EF4-FFF2-40B4-BE49-F238E27FC236}">
                <a16:creationId xmlns:a16="http://schemas.microsoft.com/office/drawing/2014/main" id="{DD791F6B-6353-F57D-B322-D5AB0EE27B08}"/>
              </a:ext>
            </a:extLst>
          </p:cNvPr>
          <p:cNvSpPr txBox="1">
            <a:spLocks/>
          </p:cNvSpPr>
          <p:nvPr/>
        </p:nvSpPr>
        <p:spPr>
          <a:xfrm>
            <a:off x="796439" y="4344091"/>
            <a:ext cx="3902310"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rgbClr val="904AB4"/>
                </a:solidFill>
              </a:rPr>
              <a:t>Resentment</a:t>
            </a:r>
            <a:endParaRPr lang="en-US" sz="4800" b="1">
              <a:solidFill>
                <a:srgbClr val="904AB4"/>
              </a:solidFill>
              <a:cs typeface="Calibri Light"/>
            </a:endParaRPr>
          </a:p>
        </p:txBody>
      </p:sp>
      <p:sp>
        <p:nvSpPr>
          <p:cNvPr id="2" name="Title 1">
            <a:extLst>
              <a:ext uri="{FF2B5EF4-FFF2-40B4-BE49-F238E27FC236}">
                <a16:creationId xmlns:a16="http://schemas.microsoft.com/office/drawing/2014/main" id="{28CBDE48-6415-FEFA-5167-DECBDFA0C96B}"/>
              </a:ext>
            </a:extLst>
          </p:cNvPr>
          <p:cNvSpPr txBox="1">
            <a:spLocks/>
          </p:cNvSpPr>
          <p:nvPr/>
        </p:nvSpPr>
        <p:spPr>
          <a:xfrm>
            <a:off x="993540" y="0"/>
            <a:ext cx="4283310"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t>Motivations</a:t>
            </a:r>
            <a:endParaRPr lang="en-US" sz="4800" b="1">
              <a:cs typeface="Calibri Light"/>
            </a:endParaRPr>
          </a:p>
        </p:txBody>
      </p:sp>
      <p:sp>
        <p:nvSpPr>
          <p:cNvPr id="14" name="Title 1">
            <a:extLst>
              <a:ext uri="{FF2B5EF4-FFF2-40B4-BE49-F238E27FC236}">
                <a16:creationId xmlns:a16="http://schemas.microsoft.com/office/drawing/2014/main" id="{8A0D6318-877C-AD3F-0833-DB2485E03CEB}"/>
              </a:ext>
            </a:extLst>
          </p:cNvPr>
          <p:cNvSpPr txBox="1">
            <a:spLocks/>
          </p:cNvSpPr>
          <p:nvPr/>
        </p:nvSpPr>
        <p:spPr>
          <a:xfrm>
            <a:off x="1784115" y="1021282"/>
            <a:ext cx="4283310"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rgbClr val="904AB4"/>
                </a:solidFill>
              </a:rPr>
              <a:t>Rejection</a:t>
            </a:r>
            <a:endParaRPr lang="en-US" sz="4800" b="1">
              <a:solidFill>
                <a:srgbClr val="904AB4"/>
              </a:solidFill>
              <a:cs typeface="Calibri Light"/>
            </a:endParaRPr>
          </a:p>
        </p:txBody>
      </p:sp>
      <p:sp>
        <p:nvSpPr>
          <p:cNvPr id="15" name="Title 1">
            <a:extLst>
              <a:ext uri="{FF2B5EF4-FFF2-40B4-BE49-F238E27FC236}">
                <a16:creationId xmlns:a16="http://schemas.microsoft.com/office/drawing/2014/main" id="{1849686F-8F1B-F880-5B9B-7E227D2FEA62}"/>
              </a:ext>
            </a:extLst>
          </p:cNvPr>
          <p:cNvSpPr txBox="1">
            <a:spLocks/>
          </p:cNvSpPr>
          <p:nvPr/>
        </p:nvSpPr>
        <p:spPr>
          <a:xfrm>
            <a:off x="6492540" y="1021282"/>
            <a:ext cx="4283310"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solidFill>
                  <a:srgbClr val="904AB4"/>
                </a:solidFill>
              </a:rPr>
              <a:t>Loneliness</a:t>
            </a:r>
            <a:endParaRPr lang="en-US" sz="4800" b="1">
              <a:solidFill>
                <a:srgbClr val="904AB4"/>
              </a:solidFill>
              <a:cs typeface="Calibri Light"/>
            </a:endParaRPr>
          </a:p>
        </p:txBody>
      </p:sp>
      <p:sp>
        <p:nvSpPr>
          <p:cNvPr id="16" name="Title 1">
            <a:extLst>
              <a:ext uri="{FF2B5EF4-FFF2-40B4-BE49-F238E27FC236}">
                <a16:creationId xmlns:a16="http://schemas.microsoft.com/office/drawing/2014/main" id="{0F3E78DD-C381-8FD1-36DF-DB81AC096161}"/>
              </a:ext>
            </a:extLst>
          </p:cNvPr>
          <p:cNvSpPr txBox="1">
            <a:spLocks/>
          </p:cNvSpPr>
          <p:nvPr/>
        </p:nvSpPr>
        <p:spPr>
          <a:xfrm>
            <a:off x="4116270" y="5361632"/>
            <a:ext cx="4283310"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a:solidFill>
                  <a:srgbClr val="904AB4"/>
                </a:solidFill>
              </a:rPr>
              <a:t>Romantically or socially awkward</a:t>
            </a:r>
            <a:endParaRPr lang="en-US" sz="3600" b="1">
              <a:solidFill>
                <a:srgbClr val="904AB4"/>
              </a:solidFill>
              <a:cs typeface="Calibri Light"/>
            </a:endParaRPr>
          </a:p>
        </p:txBody>
      </p:sp>
    </p:spTree>
    <p:extLst>
      <p:ext uri="{BB962C8B-B14F-4D97-AF65-F5344CB8AC3E}">
        <p14:creationId xmlns:p14="http://schemas.microsoft.com/office/powerpoint/2010/main" val="37021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448EF9B-D568-5FAE-B9D6-16573DA62F26}"/>
              </a:ext>
            </a:extLst>
          </p:cNvPr>
          <p:cNvSpPr>
            <a:spLocks noGrp="1"/>
          </p:cNvSpPr>
          <p:nvPr>
            <p:ph idx="1"/>
          </p:nvPr>
        </p:nvSpPr>
        <p:spPr>
          <a:xfrm>
            <a:off x="1066800" y="1235605"/>
            <a:ext cx="10058400" cy="5371103"/>
          </a:xfrm>
        </p:spPr>
        <p:txBody>
          <a:bodyPr numCol="3">
            <a:noAutofit/>
          </a:bodyPr>
          <a:lstStyle/>
          <a:p>
            <a:r>
              <a:rPr lang="en-GB" sz="3000" dirty="0">
                <a:solidFill>
                  <a:srgbClr val="002060"/>
                </a:solidFill>
                <a:latin typeface="+mj-lt"/>
              </a:rPr>
              <a:t>Hang around outside or enter your home or workplace </a:t>
            </a:r>
          </a:p>
          <a:p>
            <a:r>
              <a:rPr lang="en-GB" sz="3000" dirty="0">
                <a:latin typeface="+mj-lt"/>
              </a:rPr>
              <a:t>Follow you or track your movements </a:t>
            </a:r>
          </a:p>
          <a:p>
            <a:r>
              <a:rPr lang="en-GB" sz="3000" dirty="0">
                <a:solidFill>
                  <a:srgbClr val="002060"/>
                </a:solidFill>
                <a:latin typeface="+mj-lt"/>
              </a:rPr>
              <a:t>Show up wherever you go </a:t>
            </a:r>
          </a:p>
          <a:p>
            <a:r>
              <a:rPr lang="en-GB" sz="3000" dirty="0">
                <a:latin typeface="+mj-lt"/>
              </a:rPr>
              <a:t>Send unwanted gifts </a:t>
            </a:r>
          </a:p>
          <a:p>
            <a:r>
              <a:rPr lang="en-US" altLang="en-US" sz="3000" dirty="0">
                <a:solidFill>
                  <a:srgbClr val="002060"/>
                </a:solidFill>
                <a:latin typeface="+mj-lt"/>
                <a:cs typeface="Arial" panose="020B0604020202020204" pitchFamily="34" charset="0"/>
              </a:rPr>
              <a:t>Threaten to share risky photos</a:t>
            </a:r>
            <a:endParaRPr lang="en-GB" sz="3000" dirty="0">
              <a:solidFill>
                <a:srgbClr val="002060"/>
              </a:solidFill>
              <a:latin typeface="+mj-lt"/>
            </a:endParaRPr>
          </a:p>
          <a:p>
            <a:r>
              <a:rPr lang="en-GB" sz="3000" dirty="0">
                <a:solidFill>
                  <a:srgbClr val="002060"/>
                </a:solidFill>
                <a:latin typeface="+mj-lt"/>
              </a:rPr>
              <a:t>Send unwanted letters, messages, texts and emails </a:t>
            </a:r>
          </a:p>
          <a:p>
            <a:r>
              <a:rPr lang="en-GB" sz="3000" dirty="0">
                <a:latin typeface="+mj-lt"/>
              </a:rPr>
              <a:t>Spy on your phone </a:t>
            </a:r>
          </a:p>
          <a:p>
            <a:r>
              <a:rPr lang="en-GB" sz="3000" dirty="0">
                <a:solidFill>
                  <a:srgbClr val="002060"/>
                </a:solidFill>
                <a:latin typeface="+mj-lt"/>
              </a:rPr>
              <a:t>Hack your socials </a:t>
            </a:r>
          </a:p>
          <a:p>
            <a:r>
              <a:rPr lang="en-GB" sz="3000" dirty="0">
                <a:latin typeface="+mj-lt"/>
              </a:rPr>
              <a:t>Threaten you </a:t>
            </a:r>
          </a:p>
          <a:p>
            <a:r>
              <a:rPr lang="en-US" altLang="en-US" sz="3000" dirty="0">
                <a:solidFill>
                  <a:srgbClr val="002060"/>
                </a:solidFill>
                <a:latin typeface="+mj-lt"/>
                <a:cs typeface="Arial" panose="020B0604020202020204" pitchFamily="34" charset="0"/>
              </a:rPr>
              <a:t>Threaten suicide</a:t>
            </a:r>
          </a:p>
          <a:p>
            <a:r>
              <a:rPr lang="en-GB" sz="3000" dirty="0">
                <a:latin typeface="+mj-lt"/>
              </a:rPr>
              <a:t>Message your friends or family </a:t>
            </a:r>
          </a:p>
          <a:p>
            <a:r>
              <a:rPr lang="en-GB" sz="3000" dirty="0">
                <a:solidFill>
                  <a:srgbClr val="002060"/>
                </a:solidFill>
                <a:latin typeface="+mj-lt"/>
              </a:rPr>
              <a:t>Spread harmful rumours about you </a:t>
            </a:r>
          </a:p>
          <a:p>
            <a:r>
              <a:rPr lang="en-GB" sz="3000" dirty="0">
                <a:latin typeface="+mj-lt"/>
              </a:rPr>
              <a:t>Continue to contact you after you have told them not to</a:t>
            </a:r>
          </a:p>
          <a:p>
            <a:r>
              <a:rPr lang="en-US" altLang="en-US" sz="3000" dirty="0">
                <a:solidFill>
                  <a:srgbClr val="002060"/>
                </a:solidFill>
                <a:latin typeface="+mj-lt"/>
                <a:cs typeface="Arial" panose="020B0604020202020204" pitchFamily="34" charset="0"/>
              </a:rPr>
              <a:t>Constantly message you</a:t>
            </a:r>
          </a:p>
          <a:p>
            <a:r>
              <a:rPr lang="en-US" altLang="en-US" sz="3000" dirty="0">
                <a:latin typeface="+mj-lt"/>
                <a:cs typeface="Arial" panose="020B0604020202020204" pitchFamily="34" charset="0"/>
              </a:rPr>
              <a:t>Post untrue things about you</a:t>
            </a:r>
          </a:p>
          <a:p>
            <a:r>
              <a:rPr lang="en-US" altLang="en-US" sz="3000" dirty="0">
                <a:solidFill>
                  <a:srgbClr val="002060"/>
                </a:solidFill>
                <a:latin typeface="+mj-lt"/>
                <a:cs typeface="Arial" panose="020B0604020202020204" pitchFamily="34" charset="0"/>
              </a:rPr>
              <a:t>Set up fake accounts</a:t>
            </a:r>
          </a:p>
          <a:p>
            <a:r>
              <a:rPr lang="en-US" altLang="en-US" sz="3000" dirty="0">
                <a:latin typeface="+mj-lt"/>
                <a:cs typeface="Arial" panose="020B0604020202020204" pitchFamily="34" charset="0"/>
              </a:rPr>
              <a:t>Accuse you of stalking</a:t>
            </a:r>
            <a:endParaRPr lang="en-US" altLang="en-US" sz="3000" dirty="0">
              <a:solidFill>
                <a:srgbClr val="002060"/>
              </a:solidFill>
              <a:latin typeface="+mj-lt"/>
              <a:cs typeface="Arial" panose="020B0604020202020204" pitchFamily="34" charset="0"/>
            </a:endParaRPr>
          </a:p>
        </p:txBody>
      </p:sp>
      <p:grpSp>
        <p:nvGrpSpPr>
          <p:cNvPr id="4" name="Group 3">
            <a:extLst>
              <a:ext uri="{FF2B5EF4-FFF2-40B4-BE49-F238E27FC236}">
                <a16:creationId xmlns:a16="http://schemas.microsoft.com/office/drawing/2014/main" id="{578C0D81-7D5B-87D3-9DC5-ED26677AE15A}"/>
              </a:ext>
            </a:extLst>
          </p:cNvPr>
          <p:cNvGrpSpPr/>
          <p:nvPr/>
        </p:nvGrpSpPr>
        <p:grpSpPr>
          <a:xfrm>
            <a:off x="380999" y="-43874"/>
            <a:ext cx="11808636" cy="6945746"/>
            <a:chOff x="380999" y="-43874"/>
            <a:chExt cx="11808636" cy="6945746"/>
          </a:xfrm>
        </p:grpSpPr>
        <p:pic>
          <p:nvPicPr>
            <p:cNvPr id="5" name="Picture 4" descr="Icon&#10;&#10;Description automatically generated">
              <a:extLst>
                <a:ext uri="{FF2B5EF4-FFF2-40B4-BE49-F238E27FC236}">
                  <a16:creationId xmlns:a16="http://schemas.microsoft.com/office/drawing/2014/main" id="{636AC31B-B800-C28A-5E22-36C5CCC5C843}"/>
                </a:ext>
              </a:extLst>
            </p:cNvPr>
            <p:cNvPicPr>
              <a:picLocks noChangeAspect="1"/>
            </p:cNvPicPr>
            <p:nvPr/>
          </p:nvPicPr>
          <p:blipFill>
            <a:blip r:embed="rId3"/>
            <a:stretch>
              <a:fillRect/>
            </a:stretch>
          </p:blipFill>
          <p:spPr>
            <a:xfrm>
              <a:off x="9722403" y="122447"/>
              <a:ext cx="385631" cy="385631"/>
            </a:xfrm>
            <a:prstGeom prst="rect">
              <a:avLst/>
            </a:prstGeom>
          </p:spPr>
        </p:pic>
        <p:sp>
          <p:nvSpPr>
            <p:cNvPr id="6" name="TextBox 5">
              <a:extLst>
                <a:ext uri="{FF2B5EF4-FFF2-40B4-BE49-F238E27FC236}">
                  <a16:creationId xmlns:a16="http://schemas.microsoft.com/office/drawing/2014/main" id="{64B36ABC-B2AB-95E2-41C5-518D028D622B}"/>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7" name="TextBox 6">
              <a:extLst>
                <a:ext uri="{FF2B5EF4-FFF2-40B4-BE49-F238E27FC236}">
                  <a16:creationId xmlns:a16="http://schemas.microsoft.com/office/drawing/2014/main" id="{FD39A902-79BD-24EB-CC36-9B3E1941688E}"/>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9" name="Group 8">
              <a:extLst>
                <a:ext uri="{FF2B5EF4-FFF2-40B4-BE49-F238E27FC236}">
                  <a16:creationId xmlns:a16="http://schemas.microsoft.com/office/drawing/2014/main" id="{7D6071AC-466B-5A1A-CFEA-9C166D95DA89}"/>
                </a:ext>
              </a:extLst>
            </p:cNvPr>
            <p:cNvGrpSpPr/>
            <p:nvPr/>
          </p:nvGrpSpPr>
          <p:grpSpPr>
            <a:xfrm>
              <a:off x="380999" y="-43874"/>
              <a:ext cx="216000" cy="6945746"/>
              <a:chOff x="380999" y="-43874"/>
              <a:chExt cx="216000" cy="6945746"/>
            </a:xfrm>
          </p:grpSpPr>
          <p:cxnSp>
            <p:nvCxnSpPr>
              <p:cNvPr id="10" name="Straight Connector 9">
                <a:extLst>
                  <a:ext uri="{FF2B5EF4-FFF2-40B4-BE49-F238E27FC236}">
                    <a16:creationId xmlns:a16="http://schemas.microsoft.com/office/drawing/2014/main" id="{643A3DF7-78A2-FAC3-4DA2-5085C808482F}"/>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B0D8045D-CAB5-230D-E7F9-60AF684D2D56}"/>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4F767E46-C912-3B1B-59E3-C2BCFA03DA9F}"/>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3" name="Title 1">
            <a:extLst>
              <a:ext uri="{FF2B5EF4-FFF2-40B4-BE49-F238E27FC236}">
                <a16:creationId xmlns:a16="http://schemas.microsoft.com/office/drawing/2014/main" id="{1FC32C59-70F3-FADC-9D26-6D8D1C07D0D9}"/>
              </a:ext>
            </a:extLst>
          </p:cNvPr>
          <p:cNvSpPr txBox="1">
            <a:spLocks/>
          </p:cNvSpPr>
          <p:nvPr/>
        </p:nvSpPr>
        <p:spPr>
          <a:xfrm>
            <a:off x="701557" y="0"/>
            <a:ext cx="8292512" cy="1244701"/>
          </a:xfrm>
          <a:prstGeom prst="rect">
            <a:avLst/>
          </a:prstGeom>
          <a:solidFill>
            <a:srgbClr val="FFFF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800" b="1"/>
              <a:t>Some stalking behaviours</a:t>
            </a:r>
            <a:endParaRPr lang="en-US" sz="4800" b="1">
              <a:cs typeface="Calibri Light"/>
            </a:endParaRPr>
          </a:p>
        </p:txBody>
      </p:sp>
      <p:pic>
        <p:nvPicPr>
          <p:cNvPr id="14" name="Content Placeholder 4" descr="A picture containing clipart, vector graphics&#10;&#10;Description automatically generated">
            <a:extLst>
              <a:ext uri="{FF2B5EF4-FFF2-40B4-BE49-F238E27FC236}">
                <a16:creationId xmlns:a16="http://schemas.microsoft.com/office/drawing/2014/main" id="{FAEDFD34-F92A-4DB7-39E7-00FFC9044D0B}"/>
              </a:ext>
            </a:extLst>
          </p:cNvPr>
          <p:cNvPicPr>
            <a:picLocks noChangeAspect="1"/>
          </p:cNvPicPr>
          <p:nvPr/>
        </p:nvPicPr>
        <p:blipFill>
          <a:blip r:embed="rId4"/>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100104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588DC-805F-B401-2B41-183837628C93}"/>
              </a:ext>
            </a:extLst>
          </p:cNvPr>
          <p:cNvSpPr>
            <a:spLocks noGrp="1"/>
          </p:cNvSpPr>
          <p:nvPr>
            <p:ph idx="1"/>
          </p:nvPr>
        </p:nvSpPr>
        <p:spPr>
          <a:xfrm>
            <a:off x="1450359" y="1714185"/>
            <a:ext cx="4085319" cy="4625540"/>
          </a:xfrm>
        </p:spPr>
        <p:txBody>
          <a:bodyPr vert="horz" lIns="91440" tIns="45720" rIns="91440" bIns="45720" rtlCol="0" anchor="t">
            <a:noAutofit/>
          </a:bodyPr>
          <a:lstStyle/>
          <a:p>
            <a:pPr marL="0" indent="0" algn="ctr">
              <a:buNone/>
            </a:pPr>
            <a:r>
              <a:rPr lang="en-US" sz="3600" b="1" dirty="0">
                <a:solidFill>
                  <a:srgbClr val="333333"/>
                </a:solidFill>
                <a:latin typeface="Calibri"/>
                <a:cs typeface="Arial"/>
              </a:rPr>
              <a:t>"It was kind of like imposter syndrome... all these other people have got real problems, and my problem is someone loves me too much."</a:t>
            </a:r>
            <a:endParaRPr lang="en-US" sz="3600" b="1" dirty="0">
              <a:solidFill>
                <a:srgbClr val="002060"/>
              </a:solidFill>
              <a:latin typeface="Calibri"/>
              <a:cs typeface="Calibri"/>
            </a:endParaRPr>
          </a:p>
        </p:txBody>
      </p:sp>
      <p:grpSp>
        <p:nvGrpSpPr>
          <p:cNvPr id="4" name="Group 3">
            <a:extLst>
              <a:ext uri="{FF2B5EF4-FFF2-40B4-BE49-F238E27FC236}">
                <a16:creationId xmlns:a16="http://schemas.microsoft.com/office/drawing/2014/main" id="{CC47EBE4-E4FE-2314-4DCE-509EA87377FC}"/>
              </a:ext>
            </a:extLst>
          </p:cNvPr>
          <p:cNvGrpSpPr/>
          <p:nvPr/>
        </p:nvGrpSpPr>
        <p:grpSpPr>
          <a:xfrm>
            <a:off x="380999" y="-43874"/>
            <a:ext cx="11808636" cy="6945746"/>
            <a:chOff x="380999" y="-43874"/>
            <a:chExt cx="11808636" cy="6945746"/>
          </a:xfrm>
        </p:grpSpPr>
        <p:pic>
          <p:nvPicPr>
            <p:cNvPr id="6" name="Picture 5" descr="Icon&#10;&#10;Description automatically generated">
              <a:extLst>
                <a:ext uri="{FF2B5EF4-FFF2-40B4-BE49-F238E27FC236}">
                  <a16:creationId xmlns:a16="http://schemas.microsoft.com/office/drawing/2014/main" id="{A2616C5E-09DB-5F68-5D99-6D135E65ACF9}"/>
                </a:ext>
              </a:extLst>
            </p:cNvPr>
            <p:cNvPicPr>
              <a:picLocks noChangeAspect="1"/>
            </p:cNvPicPr>
            <p:nvPr/>
          </p:nvPicPr>
          <p:blipFill>
            <a:blip r:embed="rId3"/>
            <a:stretch>
              <a:fillRect/>
            </a:stretch>
          </p:blipFill>
          <p:spPr>
            <a:xfrm>
              <a:off x="9722403" y="122447"/>
              <a:ext cx="385631" cy="385631"/>
            </a:xfrm>
            <a:prstGeom prst="rect">
              <a:avLst/>
            </a:prstGeom>
          </p:spPr>
        </p:pic>
        <p:sp>
          <p:nvSpPr>
            <p:cNvPr id="7" name="TextBox 6">
              <a:extLst>
                <a:ext uri="{FF2B5EF4-FFF2-40B4-BE49-F238E27FC236}">
                  <a16:creationId xmlns:a16="http://schemas.microsoft.com/office/drawing/2014/main" id="{1CCBC08B-90A4-7DC5-E98E-83092BEA9780}"/>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8" name="TextBox 7">
              <a:extLst>
                <a:ext uri="{FF2B5EF4-FFF2-40B4-BE49-F238E27FC236}">
                  <a16:creationId xmlns:a16="http://schemas.microsoft.com/office/drawing/2014/main" id="{930C80A1-0D4A-77CC-5CD2-68834F274BB4}"/>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9" name="Group 8">
              <a:extLst>
                <a:ext uri="{FF2B5EF4-FFF2-40B4-BE49-F238E27FC236}">
                  <a16:creationId xmlns:a16="http://schemas.microsoft.com/office/drawing/2014/main" id="{C942D0F5-8661-347A-675F-B58C19B1EAFC}"/>
                </a:ext>
              </a:extLst>
            </p:cNvPr>
            <p:cNvGrpSpPr/>
            <p:nvPr/>
          </p:nvGrpSpPr>
          <p:grpSpPr>
            <a:xfrm>
              <a:off x="380999" y="-43874"/>
              <a:ext cx="216000" cy="6945746"/>
              <a:chOff x="380999" y="-43874"/>
              <a:chExt cx="216000" cy="6945746"/>
            </a:xfrm>
          </p:grpSpPr>
          <p:cxnSp>
            <p:nvCxnSpPr>
              <p:cNvPr id="10" name="Straight Connector 9">
                <a:extLst>
                  <a:ext uri="{FF2B5EF4-FFF2-40B4-BE49-F238E27FC236}">
                    <a16:creationId xmlns:a16="http://schemas.microsoft.com/office/drawing/2014/main" id="{2A1A8409-244F-05E5-2BA5-F1014B2A5078}"/>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1" name="Straight Connector 10">
                <a:extLst>
                  <a:ext uri="{FF2B5EF4-FFF2-40B4-BE49-F238E27FC236}">
                    <a16:creationId xmlns:a16="http://schemas.microsoft.com/office/drawing/2014/main" id="{924515F8-6BB3-92D3-93F9-FC8014A4A282}"/>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2" name="Straight Connector 11">
                <a:extLst>
                  <a:ext uri="{FF2B5EF4-FFF2-40B4-BE49-F238E27FC236}">
                    <a16:creationId xmlns:a16="http://schemas.microsoft.com/office/drawing/2014/main" id="{10A293BB-D5F4-CE9B-F561-4DE691C3DFC1}"/>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3" name="Title 1">
            <a:extLst>
              <a:ext uri="{FF2B5EF4-FFF2-40B4-BE49-F238E27FC236}">
                <a16:creationId xmlns:a16="http://schemas.microsoft.com/office/drawing/2014/main" id="{C1EC6B59-640C-0D56-B098-1AD129EA681D}"/>
              </a:ext>
            </a:extLst>
          </p:cNvPr>
          <p:cNvSpPr txBox="1">
            <a:spLocks/>
          </p:cNvSpPr>
          <p:nvPr/>
        </p:nvSpPr>
        <p:spPr>
          <a:xfrm>
            <a:off x="1022114" y="213360"/>
            <a:ext cx="7796539" cy="1244701"/>
          </a:xfrm>
          <a:prstGeom prst="rect">
            <a:avLst/>
          </a:prstGeom>
          <a:solidFill>
            <a:srgbClr val="FFFFFF"/>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t>How does it feel to be stalked?</a:t>
            </a:r>
            <a:endParaRPr lang="en-US" sz="4800" b="1">
              <a:cs typeface="Calibri Light"/>
            </a:endParaRPr>
          </a:p>
        </p:txBody>
      </p:sp>
      <p:pic>
        <p:nvPicPr>
          <p:cNvPr id="14" name="Content Placeholder 4" descr="A picture containing clipart, vector graphics&#10;&#10;Description automatically generated">
            <a:extLst>
              <a:ext uri="{FF2B5EF4-FFF2-40B4-BE49-F238E27FC236}">
                <a16:creationId xmlns:a16="http://schemas.microsoft.com/office/drawing/2014/main" id="{4A5B7B1C-7347-F4B9-6FC1-C3AEE16D930D}"/>
              </a:ext>
            </a:extLst>
          </p:cNvPr>
          <p:cNvPicPr>
            <a:picLocks noChangeAspect="1"/>
          </p:cNvPicPr>
          <p:nvPr/>
        </p:nvPicPr>
        <p:blipFill>
          <a:blip r:embed="rId4"/>
          <a:stretch>
            <a:fillRect/>
          </a:stretch>
        </p:blipFill>
        <p:spPr>
          <a:xfrm rot="546012">
            <a:off x="10780938" y="5439862"/>
            <a:ext cx="1218970" cy="1077229"/>
          </a:xfrm>
          <a:prstGeom prst="rect">
            <a:avLst/>
          </a:prstGeom>
        </p:spPr>
      </p:pic>
      <p:pic>
        <p:nvPicPr>
          <p:cNvPr id="2" name="Picture 4" descr="Text&#10;&#10;Description automatically generated">
            <a:extLst>
              <a:ext uri="{FF2B5EF4-FFF2-40B4-BE49-F238E27FC236}">
                <a16:creationId xmlns:a16="http://schemas.microsoft.com/office/drawing/2014/main" id="{70792CBB-0F02-4277-F498-25318EABDC12}"/>
              </a:ext>
            </a:extLst>
          </p:cNvPr>
          <p:cNvPicPr>
            <a:picLocks noChangeAspect="1"/>
          </p:cNvPicPr>
          <p:nvPr/>
        </p:nvPicPr>
        <p:blipFill>
          <a:blip r:embed="rId5"/>
          <a:stretch>
            <a:fillRect/>
          </a:stretch>
        </p:blipFill>
        <p:spPr>
          <a:xfrm>
            <a:off x="6093177" y="1718733"/>
            <a:ext cx="4323644" cy="4323644"/>
          </a:xfrm>
          <a:prstGeom prst="rect">
            <a:avLst/>
          </a:prstGeom>
        </p:spPr>
      </p:pic>
    </p:spTree>
    <p:extLst>
      <p:ext uri="{BB962C8B-B14F-4D97-AF65-F5344CB8AC3E}">
        <p14:creationId xmlns:p14="http://schemas.microsoft.com/office/powerpoint/2010/main" val="4609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 name="Content Placeholder 5" descr="A picture containing text, person&#10;&#10;Description automatically generated">
            <a:extLst>
              <a:ext uri="{FF2B5EF4-FFF2-40B4-BE49-F238E27FC236}">
                <a16:creationId xmlns:a16="http://schemas.microsoft.com/office/drawing/2014/main" id="{D864D770-C2FE-E2ED-AB1F-CEF60253B3C9}"/>
              </a:ext>
            </a:extLst>
          </p:cNvPr>
          <p:cNvPicPr>
            <a:picLocks noGrp="1" noChangeAspect="1"/>
          </p:cNvPicPr>
          <p:nvPr>
            <p:ph idx="1"/>
          </p:nvPr>
        </p:nvPicPr>
        <p:blipFill>
          <a:blip r:embed="rId3"/>
          <a:stretch>
            <a:fillRect/>
          </a:stretch>
        </p:blipFill>
        <p:spPr>
          <a:xfrm>
            <a:off x="4667994" y="1825625"/>
            <a:ext cx="2856011" cy="4351338"/>
          </a:xfrm>
        </p:spPr>
      </p:pic>
      <p:pic>
        <p:nvPicPr>
          <p:cNvPr id="8" name="Picture 7" descr="A person and person&#10;&#10;Description automatically generated with medium confidence">
            <a:extLst>
              <a:ext uri="{FF2B5EF4-FFF2-40B4-BE49-F238E27FC236}">
                <a16:creationId xmlns:a16="http://schemas.microsoft.com/office/drawing/2014/main" id="{A827825C-D721-C019-25C8-62B5D59B8571}"/>
              </a:ext>
            </a:extLst>
          </p:cNvPr>
          <p:cNvPicPr>
            <a:picLocks noChangeAspect="1"/>
          </p:cNvPicPr>
          <p:nvPr/>
        </p:nvPicPr>
        <p:blipFill>
          <a:blip r:embed="rId4"/>
          <a:stretch>
            <a:fillRect/>
          </a:stretch>
        </p:blipFill>
        <p:spPr>
          <a:xfrm>
            <a:off x="992352" y="1679327"/>
            <a:ext cx="3953641" cy="2223923"/>
          </a:xfrm>
          <a:prstGeom prst="rect">
            <a:avLst/>
          </a:prstGeom>
        </p:spPr>
      </p:pic>
      <p:pic>
        <p:nvPicPr>
          <p:cNvPr id="10" name="Picture 9" descr="A person holding a camera&#10;&#10;Description automatically generated with low confidence">
            <a:extLst>
              <a:ext uri="{FF2B5EF4-FFF2-40B4-BE49-F238E27FC236}">
                <a16:creationId xmlns:a16="http://schemas.microsoft.com/office/drawing/2014/main" id="{D712E8A6-96B8-CB5B-9880-4871F65861E6}"/>
              </a:ext>
            </a:extLst>
          </p:cNvPr>
          <p:cNvPicPr>
            <a:picLocks noChangeAspect="1"/>
          </p:cNvPicPr>
          <p:nvPr/>
        </p:nvPicPr>
        <p:blipFill>
          <a:blip r:embed="rId5"/>
          <a:stretch>
            <a:fillRect/>
          </a:stretch>
        </p:blipFill>
        <p:spPr>
          <a:xfrm>
            <a:off x="7492633" y="1731057"/>
            <a:ext cx="3048708" cy="4573062"/>
          </a:xfrm>
          <a:prstGeom prst="rect">
            <a:avLst/>
          </a:prstGeom>
        </p:spPr>
      </p:pic>
      <p:pic>
        <p:nvPicPr>
          <p:cNvPr id="12" name="Picture 11" descr="A person holding a sign&#10;&#10;Description automatically generated">
            <a:extLst>
              <a:ext uri="{FF2B5EF4-FFF2-40B4-BE49-F238E27FC236}">
                <a16:creationId xmlns:a16="http://schemas.microsoft.com/office/drawing/2014/main" id="{3282B1EC-C05F-DDEC-0CDE-1A45E5BF6938}"/>
              </a:ext>
            </a:extLst>
          </p:cNvPr>
          <p:cNvPicPr>
            <a:picLocks noChangeAspect="1"/>
          </p:cNvPicPr>
          <p:nvPr/>
        </p:nvPicPr>
        <p:blipFill>
          <a:blip r:embed="rId6"/>
          <a:stretch>
            <a:fillRect/>
          </a:stretch>
        </p:blipFill>
        <p:spPr>
          <a:xfrm>
            <a:off x="2322340" y="4017588"/>
            <a:ext cx="2623654" cy="2623654"/>
          </a:xfrm>
          <a:prstGeom prst="rect">
            <a:avLst/>
          </a:prstGeom>
        </p:spPr>
      </p:pic>
      <p:grpSp>
        <p:nvGrpSpPr>
          <p:cNvPr id="3" name="Group 2">
            <a:extLst>
              <a:ext uri="{FF2B5EF4-FFF2-40B4-BE49-F238E27FC236}">
                <a16:creationId xmlns:a16="http://schemas.microsoft.com/office/drawing/2014/main" id="{B6EDA06B-8324-AE04-0174-4D89ED8531FE}"/>
              </a:ext>
            </a:extLst>
          </p:cNvPr>
          <p:cNvGrpSpPr/>
          <p:nvPr/>
        </p:nvGrpSpPr>
        <p:grpSpPr>
          <a:xfrm>
            <a:off x="380999" y="-43874"/>
            <a:ext cx="11808636" cy="6945746"/>
            <a:chOff x="380999" y="-43874"/>
            <a:chExt cx="11808636" cy="6945746"/>
          </a:xfrm>
        </p:grpSpPr>
        <p:pic>
          <p:nvPicPr>
            <p:cNvPr id="4" name="Picture 3" descr="Icon&#10;&#10;Description automatically generated">
              <a:extLst>
                <a:ext uri="{FF2B5EF4-FFF2-40B4-BE49-F238E27FC236}">
                  <a16:creationId xmlns:a16="http://schemas.microsoft.com/office/drawing/2014/main" id="{7CD3040F-C6EF-F076-682A-05B2C632D4B9}"/>
                </a:ext>
              </a:extLst>
            </p:cNvPr>
            <p:cNvPicPr>
              <a:picLocks noChangeAspect="1"/>
            </p:cNvPicPr>
            <p:nvPr/>
          </p:nvPicPr>
          <p:blipFill>
            <a:blip r:embed="rId7"/>
            <a:stretch>
              <a:fillRect/>
            </a:stretch>
          </p:blipFill>
          <p:spPr>
            <a:xfrm>
              <a:off x="9722403" y="122447"/>
              <a:ext cx="385631" cy="385631"/>
            </a:xfrm>
            <a:prstGeom prst="rect">
              <a:avLst/>
            </a:prstGeom>
          </p:spPr>
        </p:pic>
        <p:sp>
          <p:nvSpPr>
            <p:cNvPr id="7" name="TextBox 6">
              <a:extLst>
                <a:ext uri="{FF2B5EF4-FFF2-40B4-BE49-F238E27FC236}">
                  <a16:creationId xmlns:a16="http://schemas.microsoft.com/office/drawing/2014/main" id="{F8827248-0505-1BC0-6AD0-015221723679}"/>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9" name="TextBox 8">
              <a:extLst>
                <a:ext uri="{FF2B5EF4-FFF2-40B4-BE49-F238E27FC236}">
                  <a16:creationId xmlns:a16="http://schemas.microsoft.com/office/drawing/2014/main" id="{3402C9BE-1022-BB7F-6674-4C40F942F152}"/>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1" name="Group 10">
              <a:extLst>
                <a:ext uri="{FF2B5EF4-FFF2-40B4-BE49-F238E27FC236}">
                  <a16:creationId xmlns:a16="http://schemas.microsoft.com/office/drawing/2014/main" id="{93E71119-6CD8-BAED-CA3D-548F32AE7EB1}"/>
                </a:ext>
              </a:extLst>
            </p:cNvPr>
            <p:cNvGrpSpPr/>
            <p:nvPr/>
          </p:nvGrpSpPr>
          <p:grpSpPr>
            <a:xfrm>
              <a:off x="380999" y="-43874"/>
              <a:ext cx="216000" cy="6945746"/>
              <a:chOff x="380999" y="-43874"/>
              <a:chExt cx="216000" cy="6945746"/>
            </a:xfrm>
          </p:grpSpPr>
          <p:cxnSp>
            <p:nvCxnSpPr>
              <p:cNvPr id="13" name="Straight Connector 12">
                <a:extLst>
                  <a:ext uri="{FF2B5EF4-FFF2-40B4-BE49-F238E27FC236}">
                    <a16:creationId xmlns:a16="http://schemas.microsoft.com/office/drawing/2014/main" id="{2511F936-2F25-A613-513E-719EA5447800}"/>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65FAF44B-7AC7-501D-9363-731FC8964A3F}"/>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5" name="Straight Connector 14">
                <a:extLst>
                  <a:ext uri="{FF2B5EF4-FFF2-40B4-BE49-F238E27FC236}">
                    <a16:creationId xmlns:a16="http://schemas.microsoft.com/office/drawing/2014/main" id="{E46ECF20-EB73-9A01-C68A-9601DB82C9F2}"/>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6" name="Title 1">
            <a:extLst>
              <a:ext uri="{FF2B5EF4-FFF2-40B4-BE49-F238E27FC236}">
                <a16:creationId xmlns:a16="http://schemas.microsoft.com/office/drawing/2014/main" id="{ECE00D44-7D11-7364-C796-1423852D46DF}"/>
              </a:ext>
            </a:extLst>
          </p:cNvPr>
          <p:cNvSpPr txBox="1">
            <a:spLocks/>
          </p:cNvSpPr>
          <p:nvPr/>
        </p:nvSpPr>
        <p:spPr>
          <a:xfrm>
            <a:off x="837436" y="314762"/>
            <a:ext cx="6783739" cy="1244701"/>
          </a:xfrm>
          <a:prstGeom prst="rect">
            <a:avLst/>
          </a:prstGeom>
          <a:solidFill>
            <a:schemeClr val="bg1"/>
          </a:solidFill>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a:t>Stalking in popular culture</a:t>
            </a:r>
            <a:endParaRPr lang="en-US" sz="4800" b="1">
              <a:cs typeface="Calibri Light"/>
            </a:endParaRPr>
          </a:p>
        </p:txBody>
      </p:sp>
      <p:pic>
        <p:nvPicPr>
          <p:cNvPr id="17" name="Content Placeholder 4" descr="A picture containing clipart, vector graphics&#10;&#10;Description automatically generated">
            <a:extLst>
              <a:ext uri="{FF2B5EF4-FFF2-40B4-BE49-F238E27FC236}">
                <a16:creationId xmlns:a16="http://schemas.microsoft.com/office/drawing/2014/main" id="{9D80D9A6-3D83-FDCF-EE21-47F515955B13}"/>
              </a:ext>
            </a:extLst>
          </p:cNvPr>
          <p:cNvPicPr>
            <a:picLocks noChangeAspect="1"/>
          </p:cNvPicPr>
          <p:nvPr/>
        </p:nvPicPr>
        <p:blipFill>
          <a:blip r:embed="rId8"/>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3033980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4" descr="Cyber Security, Security, Lock, Lock Icon, Lock Image">
            <a:extLst>
              <a:ext uri="{FF2B5EF4-FFF2-40B4-BE49-F238E27FC236}">
                <a16:creationId xmlns:a16="http://schemas.microsoft.com/office/drawing/2014/main" id="{364B4A29-3AFE-7AE4-65C1-7513D359D488}"/>
              </a:ext>
            </a:extLst>
          </p:cNvPr>
          <p:cNvPicPr>
            <a:picLocks noChangeAspect="1" noChangeArrowheads="1"/>
          </p:cNvPicPr>
          <p:nvPr/>
        </p:nvPicPr>
        <p:blipFill rotWithShape="1">
          <a:blip r:embed="rId3" cstate="print">
            <a:duotone>
              <a:prstClr val="black"/>
              <a:schemeClr val="accent2">
                <a:tint val="45000"/>
                <a:satMod val="400000"/>
              </a:schemeClr>
            </a:duotone>
            <a:alphaModFix amt="50000"/>
            <a:extLst>
              <a:ext uri="{28A0092B-C50C-407E-A947-70E740481C1C}">
                <a14:useLocalDpi xmlns:a14="http://schemas.microsoft.com/office/drawing/2010/main" val="0"/>
              </a:ext>
            </a:extLst>
          </a:blip>
          <a:srcRect t="21830" r="-1" b="21918"/>
          <a:stretch/>
        </p:blipFill>
        <p:spPr bwMode="auto">
          <a:xfrm>
            <a:off x="268045" y="0"/>
            <a:ext cx="12063144" cy="685799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A6D017B-9B63-A786-FF89-94D86F6FCC83}"/>
              </a:ext>
            </a:extLst>
          </p:cNvPr>
          <p:cNvSpPr>
            <a:spLocks noGrp="1"/>
          </p:cNvSpPr>
          <p:nvPr>
            <p:ph idx="1"/>
          </p:nvPr>
        </p:nvSpPr>
        <p:spPr>
          <a:xfrm>
            <a:off x="1092820" y="1612660"/>
            <a:ext cx="5346256" cy="3632675"/>
          </a:xfrm>
        </p:spPr>
        <p:txBody>
          <a:bodyPr numCol="1">
            <a:noAutofit/>
          </a:bodyPr>
          <a:lstStyle/>
          <a:p>
            <a:pPr marL="457200" lvl="0" indent="-457200">
              <a:lnSpc>
                <a:spcPct val="110000"/>
              </a:lnSpc>
              <a:buFont typeface="Arial" panose="020B0604020202020204" pitchFamily="34" charset="0"/>
              <a:buChar char="•"/>
            </a:pPr>
            <a:r>
              <a:rPr lang="en-GB" sz="3600" b="1" spc="150">
                <a:solidFill>
                  <a:schemeClr val="bg2">
                    <a:lumMod val="10000"/>
                  </a:schemeClr>
                </a:solidFill>
              </a:rPr>
              <a:t>Call the police</a:t>
            </a:r>
          </a:p>
          <a:p>
            <a:pPr marL="457200" lvl="0" indent="-457200">
              <a:lnSpc>
                <a:spcPct val="110000"/>
              </a:lnSpc>
              <a:buFont typeface="Arial" panose="020B0604020202020204" pitchFamily="34" charset="0"/>
              <a:buChar char="•"/>
            </a:pPr>
            <a:r>
              <a:rPr lang="en-GB" sz="3600" spc="150">
                <a:solidFill>
                  <a:schemeClr val="bg2">
                    <a:lumMod val="10000"/>
                  </a:schemeClr>
                </a:solidFill>
              </a:rPr>
              <a:t>Seek support</a:t>
            </a:r>
          </a:p>
          <a:p>
            <a:pPr marL="457200" indent="-457200">
              <a:lnSpc>
                <a:spcPct val="110000"/>
              </a:lnSpc>
              <a:buFont typeface="Arial" panose="020B0604020202020204" pitchFamily="34" charset="0"/>
              <a:buChar char="•"/>
            </a:pPr>
            <a:r>
              <a:rPr lang="en-GB" sz="3600" spc="150">
                <a:solidFill>
                  <a:schemeClr val="bg2">
                    <a:lumMod val="10000"/>
                  </a:schemeClr>
                </a:solidFill>
              </a:rPr>
              <a:t>Limit contact</a:t>
            </a:r>
          </a:p>
          <a:p>
            <a:pPr marL="457200" indent="-457200">
              <a:lnSpc>
                <a:spcPct val="110000"/>
              </a:lnSpc>
              <a:buFont typeface="Arial" panose="020B0604020202020204" pitchFamily="34" charset="0"/>
              <a:buChar char="•"/>
            </a:pPr>
            <a:r>
              <a:rPr lang="en-GB" sz="3600" spc="150">
                <a:solidFill>
                  <a:schemeClr val="bg2">
                    <a:lumMod val="10000"/>
                  </a:schemeClr>
                </a:solidFill>
              </a:rPr>
              <a:t>Vary your routine</a:t>
            </a:r>
          </a:p>
          <a:p>
            <a:pPr marL="457200" lvl="0" indent="-457200">
              <a:lnSpc>
                <a:spcPct val="110000"/>
              </a:lnSpc>
              <a:buFont typeface="Arial" panose="020B0604020202020204" pitchFamily="34" charset="0"/>
              <a:buChar char="•"/>
            </a:pPr>
            <a:r>
              <a:rPr lang="en-GB" sz="3600" spc="150">
                <a:solidFill>
                  <a:schemeClr val="bg2">
                    <a:lumMod val="10000"/>
                  </a:schemeClr>
                </a:solidFill>
              </a:rPr>
              <a:t>Talk about it</a:t>
            </a:r>
          </a:p>
          <a:p>
            <a:pPr marL="457200" indent="-457200">
              <a:lnSpc>
                <a:spcPct val="110000"/>
              </a:lnSpc>
              <a:buFont typeface="Arial" panose="020B0604020202020204" pitchFamily="34" charset="0"/>
              <a:buChar char="•"/>
            </a:pPr>
            <a:r>
              <a:rPr lang="en-GB" sz="3600" spc="150">
                <a:solidFill>
                  <a:schemeClr val="bg2">
                    <a:lumMod val="10000"/>
                  </a:schemeClr>
                </a:solidFill>
              </a:rPr>
              <a:t>Record it</a:t>
            </a:r>
          </a:p>
        </p:txBody>
      </p:sp>
      <p:sp>
        <p:nvSpPr>
          <p:cNvPr id="5" name="TextBox 4">
            <a:extLst>
              <a:ext uri="{FF2B5EF4-FFF2-40B4-BE49-F238E27FC236}">
                <a16:creationId xmlns:a16="http://schemas.microsoft.com/office/drawing/2014/main" id="{6403935A-3085-14EC-ED7F-3746488AFE41}"/>
              </a:ext>
            </a:extLst>
          </p:cNvPr>
          <p:cNvSpPr txBox="1"/>
          <p:nvPr/>
        </p:nvSpPr>
        <p:spPr>
          <a:xfrm>
            <a:off x="6439080" y="1564222"/>
            <a:ext cx="5752919" cy="3718262"/>
          </a:xfrm>
          <a:prstGeom prst="rect">
            <a:avLst/>
          </a:prstGeom>
          <a:noFill/>
        </p:spPr>
        <p:txBody>
          <a:bodyPr wrap="square" rtlCol="0">
            <a:spAutoFit/>
          </a:bodyPr>
          <a:lstStyle/>
          <a:p>
            <a:pPr lvl="0">
              <a:lnSpc>
                <a:spcPct val="110000"/>
              </a:lnSpc>
            </a:pPr>
            <a:r>
              <a:rPr lang="en-GB" sz="3600" spc="150">
                <a:solidFill>
                  <a:schemeClr val="bg2">
                    <a:lumMod val="10000"/>
                  </a:schemeClr>
                </a:solidFill>
              </a:rPr>
              <a:t>	Be </a:t>
            </a:r>
            <a:r>
              <a:rPr lang="en-GB" sz="3600" b="1" spc="150">
                <a:solidFill>
                  <a:schemeClr val="bg2">
                    <a:lumMod val="10000"/>
                  </a:schemeClr>
                </a:solidFill>
              </a:rPr>
              <a:t>cyber secure</a:t>
            </a:r>
            <a:r>
              <a:rPr lang="en-GB" sz="3600" spc="150">
                <a:solidFill>
                  <a:schemeClr val="bg2">
                    <a:lumMod val="10000"/>
                  </a:schemeClr>
                </a:solidFill>
              </a:rPr>
              <a:t>: </a:t>
            </a:r>
          </a:p>
          <a:p>
            <a:pPr marL="742950" lvl="1" indent="-285750">
              <a:lnSpc>
                <a:spcPct val="110000"/>
              </a:lnSpc>
              <a:buFont typeface="Arial" panose="020B0604020202020204" pitchFamily="34" charset="0"/>
              <a:buChar char="•"/>
            </a:pPr>
            <a:r>
              <a:rPr lang="en-GB" sz="3600" spc="150">
                <a:solidFill>
                  <a:schemeClr val="bg2">
                    <a:lumMod val="10000"/>
                  </a:schemeClr>
                </a:solidFill>
              </a:rPr>
              <a:t>Change your passwords</a:t>
            </a:r>
          </a:p>
          <a:p>
            <a:pPr marL="742950" lvl="1" indent="-285750">
              <a:lnSpc>
                <a:spcPct val="110000"/>
              </a:lnSpc>
              <a:buFont typeface="Arial" panose="020B0604020202020204" pitchFamily="34" charset="0"/>
              <a:buChar char="•"/>
            </a:pPr>
            <a:r>
              <a:rPr lang="en-GB" sz="3600" spc="150">
                <a:solidFill>
                  <a:schemeClr val="bg2">
                    <a:lumMod val="10000"/>
                  </a:schemeClr>
                </a:solidFill>
              </a:rPr>
              <a:t>Check your privacy settings</a:t>
            </a:r>
          </a:p>
          <a:p>
            <a:pPr marL="742950" lvl="1" indent="-285750">
              <a:lnSpc>
                <a:spcPct val="110000"/>
              </a:lnSpc>
              <a:buFont typeface="Arial" panose="020B0604020202020204" pitchFamily="34" charset="0"/>
              <a:buChar char="•"/>
            </a:pPr>
            <a:r>
              <a:rPr lang="en-GB" sz="3600" spc="150">
                <a:solidFill>
                  <a:schemeClr val="bg2">
                    <a:lumMod val="10000"/>
                  </a:schemeClr>
                </a:solidFill>
              </a:rPr>
              <a:t>Scan for spyware</a:t>
            </a:r>
          </a:p>
          <a:p>
            <a:pPr marL="742950" lvl="1" indent="-285750">
              <a:lnSpc>
                <a:spcPct val="110000"/>
              </a:lnSpc>
              <a:buFont typeface="Arial" panose="020B0604020202020204" pitchFamily="34" charset="0"/>
              <a:buChar char="•"/>
            </a:pPr>
            <a:r>
              <a:rPr lang="en-GB" sz="3600" spc="150">
                <a:solidFill>
                  <a:schemeClr val="bg2">
                    <a:lumMod val="10000"/>
                  </a:schemeClr>
                </a:solidFill>
              </a:rPr>
              <a:t>Visit </a:t>
            </a:r>
            <a:r>
              <a:rPr lang="en-GB" sz="3600" u="sng" spc="150">
                <a:solidFill>
                  <a:schemeClr val="bg2">
                    <a:lumMod val="10000"/>
                  </a:schemeClr>
                </a:solidFill>
              </a:rPr>
              <a:t>getsafeonline.org</a:t>
            </a:r>
            <a:endParaRPr lang="en-GB" sz="3600" spc="150">
              <a:solidFill>
                <a:schemeClr val="bg2">
                  <a:lumMod val="10000"/>
                </a:schemeClr>
              </a:solidFill>
            </a:endParaRPr>
          </a:p>
        </p:txBody>
      </p:sp>
      <p:grpSp>
        <p:nvGrpSpPr>
          <p:cNvPr id="6" name="Group 5">
            <a:extLst>
              <a:ext uri="{FF2B5EF4-FFF2-40B4-BE49-F238E27FC236}">
                <a16:creationId xmlns:a16="http://schemas.microsoft.com/office/drawing/2014/main" id="{897B3DFA-8FE7-87AD-B302-8F5E1AF33ED0}"/>
              </a:ext>
            </a:extLst>
          </p:cNvPr>
          <p:cNvGrpSpPr/>
          <p:nvPr/>
        </p:nvGrpSpPr>
        <p:grpSpPr>
          <a:xfrm>
            <a:off x="380999" y="-43874"/>
            <a:ext cx="11808636" cy="6945746"/>
            <a:chOff x="380999" y="-43874"/>
            <a:chExt cx="11808636" cy="6945746"/>
          </a:xfrm>
        </p:grpSpPr>
        <p:pic>
          <p:nvPicPr>
            <p:cNvPr id="8" name="Picture 7" descr="Icon&#10;&#10;Description automatically generated">
              <a:extLst>
                <a:ext uri="{FF2B5EF4-FFF2-40B4-BE49-F238E27FC236}">
                  <a16:creationId xmlns:a16="http://schemas.microsoft.com/office/drawing/2014/main" id="{2C7C06A9-C02C-3F95-A354-709B97F86A0B}"/>
                </a:ext>
              </a:extLst>
            </p:cNvPr>
            <p:cNvPicPr>
              <a:picLocks noChangeAspect="1"/>
            </p:cNvPicPr>
            <p:nvPr/>
          </p:nvPicPr>
          <p:blipFill>
            <a:blip r:embed="rId4"/>
            <a:stretch>
              <a:fillRect/>
            </a:stretch>
          </p:blipFill>
          <p:spPr>
            <a:xfrm>
              <a:off x="9722403" y="122447"/>
              <a:ext cx="385631" cy="385631"/>
            </a:xfrm>
            <a:prstGeom prst="rect">
              <a:avLst/>
            </a:prstGeom>
          </p:spPr>
        </p:pic>
        <p:sp>
          <p:nvSpPr>
            <p:cNvPr id="9" name="TextBox 8">
              <a:extLst>
                <a:ext uri="{FF2B5EF4-FFF2-40B4-BE49-F238E27FC236}">
                  <a16:creationId xmlns:a16="http://schemas.microsoft.com/office/drawing/2014/main" id="{4158A6E1-E070-37B6-835A-436F0C62E838}"/>
                </a:ext>
              </a:extLst>
            </p:cNvPr>
            <p:cNvSpPr txBox="1"/>
            <p:nvPr/>
          </p:nvSpPr>
          <p:spPr>
            <a:xfrm>
              <a:off x="9314627" y="569567"/>
              <a:ext cx="2765183"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www.alicerugglestrust</a:t>
              </a:r>
              <a:r>
                <a:rPr lang="en-US" b="1" kern="1200">
                  <a:solidFill>
                    <a:srgbClr val="1B64AE"/>
                  </a:solidFill>
                  <a:latin typeface="+mn-lt"/>
                  <a:ea typeface="+mn-ea"/>
                  <a:cs typeface="+mn-cs"/>
                </a:rPr>
                <a:t>.org</a:t>
              </a:r>
              <a:endParaRPr lang="en-US" b="1">
                <a:solidFill>
                  <a:srgbClr val="1B64AE"/>
                </a:solidFill>
                <a:cs typeface="Calibri"/>
              </a:endParaRPr>
            </a:p>
          </p:txBody>
        </p:sp>
        <p:sp>
          <p:nvSpPr>
            <p:cNvPr id="10" name="TextBox 9">
              <a:extLst>
                <a:ext uri="{FF2B5EF4-FFF2-40B4-BE49-F238E27FC236}">
                  <a16:creationId xmlns:a16="http://schemas.microsoft.com/office/drawing/2014/main" id="{225F66A4-8420-D29E-4BF6-ACDCDBEAD7B4}"/>
                </a:ext>
              </a:extLst>
            </p:cNvPr>
            <p:cNvSpPr txBox="1"/>
            <p:nvPr/>
          </p:nvSpPr>
          <p:spPr>
            <a:xfrm>
              <a:off x="10070839" y="139250"/>
              <a:ext cx="2118796" cy="369332"/>
            </a:xfrm>
            <a:prstGeom prst="rect">
              <a:avLst/>
            </a:prstGeom>
            <a:noFill/>
          </p:spPr>
          <p:txBody>
            <a:bodyPr wrap="square" lIns="91440" tIns="45720" rIns="91440" bIns="45720" rtlCol="0" anchor="t">
              <a:spAutoFit/>
            </a:bodyPr>
            <a:lstStyle/>
            <a:p>
              <a:pPr defTabSz="260604">
                <a:spcAft>
                  <a:spcPts val="600"/>
                </a:spcAft>
              </a:pPr>
              <a:r>
                <a:rPr lang="en-US" b="1">
                  <a:solidFill>
                    <a:srgbClr val="1B64AE"/>
                  </a:solidFill>
                </a:rPr>
                <a:t>@alicerugglestrust</a:t>
              </a:r>
              <a:endParaRPr lang="en-US" sz="1400" b="1">
                <a:solidFill>
                  <a:srgbClr val="1B64AE"/>
                </a:solidFill>
                <a:cs typeface="Calibri"/>
              </a:endParaRPr>
            </a:p>
          </p:txBody>
        </p:sp>
        <p:grpSp>
          <p:nvGrpSpPr>
            <p:cNvPr id="11" name="Group 10">
              <a:extLst>
                <a:ext uri="{FF2B5EF4-FFF2-40B4-BE49-F238E27FC236}">
                  <a16:creationId xmlns:a16="http://schemas.microsoft.com/office/drawing/2014/main" id="{320A0448-6EA4-4CE5-FDC6-F513427840F4}"/>
                </a:ext>
              </a:extLst>
            </p:cNvPr>
            <p:cNvGrpSpPr/>
            <p:nvPr/>
          </p:nvGrpSpPr>
          <p:grpSpPr>
            <a:xfrm>
              <a:off x="380999" y="-43874"/>
              <a:ext cx="216000" cy="6945746"/>
              <a:chOff x="380999" y="-43874"/>
              <a:chExt cx="216000" cy="6945746"/>
            </a:xfrm>
          </p:grpSpPr>
          <p:cxnSp>
            <p:nvCxnSpPr>
              <p:cNvPr id="12" name="Straight Connector 11">
                <a:extLst>
                  <a:ext uri="{FF2B5EF4-FFF2-40B4-BE49-F238E27FC236}">
                    <a16:creationId xmlns:a16="http://schemas.microsoft.com/office/drawing/2014/main" id="{B5CAECB0-4ADF-E5D5-5EEF-8F352BD2C7C5}"/>
                  </a:ext>
                </a:extLst>
              </p:cNvPr>
              <p:cNvCxnSpPr>
                <a:cxnSpLocks/>
              </p:cNvCxnSpPr>
              <p:nvPr/>
            </p:nvCxnSpPr>
            <p:spPr>
              <a:xfrm>
                <a:off x="380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C7B93E10-3EE7-B7BE-A7FF-B0C048B72A57}"/>
                  </a:ext>
                </a:extLst>
              </p:cNvPr>
              <p:cNvCxnSpPr>
                <a:cxnSpLocks/>
              </p:cNvCxnSpPr>
              <p:nvPr/>
            </p:nvCxnSpPr>
            <p:spPr>
              <a:xfrm>
                <a:off x="488999" y="-43874"/>
                <a:ext cx="0" cy="6945746"/>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a16="http://schemas.microsoft.com/office/drawing/2014/main" id="{564844D8-18DE-0AF5-47EF-63B228CC1113}"/>
                  </a:ext>
                </a:extLst>
              </p:cNvPr>
              <p:cNvCxnSpPr>
                <a:cxnSpLocks/>
              </p:cNvCxnSpPr>
              <p:nvPr/>
            </p:nvCxnSpPr>
            <p:spPr>
              <a:xfrm>
                <a:off x="596999" y="-43874"/>
                <a:ext cx="0" cy="6945745"/>
              </a:xfrm>
              <a:prstGeom prst="line">
                <a:avLst/>
              </a:prstGeom>
              <a:ln w="38100"/>
            </p:spPr>
            <p:style>
              <a:lnRef idx="3">
                <a:schemeClr val="accent1"/>
              </a:lnRef>
              <a:fillRef idx="0">
                <a:schemeClr val="accent1"/>
              </a:fillRef>
              <a:effectRef idx="2">
                <a:schemeClr val="accent1"/>
              </a:effectRef>
              <a:fontRef idx="minor">
                <a:schemeClr val="tx1"/>
              </a:fontRef>
            </p:style>
          </p:cxnSp>
        </p:grpSp>
      </p:grpSp>
      <p:sp>
        <p:nvSpPr>
          <p:cNvPr id="15" name="Title 1">
            <a:extLst>
              <a:ext uri="{FF2B5EF4-FFF2-40B4-BE49-F238E27FC236}">
                <a16:creationId xmlns:a16="http://schemas.microsoft.com/office/drawing/2014/main" id="{FE78B338-82B5-E3C1-E525-7874B85C15E1}"/>
              </a:ext>
            </a:extLst>
          </p:cNvPr>
          <p:cNvSpPr txBox="1">
            <a:spLocks/>
          </p:cNvSpPr>
          <p:nvPr/>
        </p:nvSpPr>
        <p:spPr>
          <a:xfrm>
            <a:off x="638669" y="0"/>
            <a:ext cx="8700287" cy="1244701"/>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b="1"/>
              <a:t>If you think you are being stalked</a:t>
            </a:r>
            <a:endParaRPr lang="en-US" sz="4800" b="1">
              <a:cs typeface="Calibri Light"/>
            </a:endParaRPr>
          </a:p>
        </p:txBody>
      </p:sp>
      <p:pic>
        <p:nvPicPr>
          <p:cNvPr id="16" name="Content Placeholder 4" descr="A picture containing clipart, vector graphics&#10;&#10;Description automatically generated">
            <a:extLst>
              <a:ext uri="{FF2B5EF4-FFF2-40B4-BE49-F238E27FC236}">
                <a16:creationId xmlns:a16="http://schemas.microsoft.com/office/drawing/2014/main" id="{4DF03839-3737-31B8-3AD5-D8304E23FAFD}"/>
              </a:ext>
            </a:extLst>
          </p:cNvPr>
          <p:cNvPicPr>
            <a:picLocks noChangeAspect="1"/>
          </p:cNvPicPr>
          <p:nvPr/>
        </p:nvPicPr>
        <p:blipFill>
          <a:blip r:embed="rId5"/>
          <a:stretch>
            <a:fillRect/>
          </a:stretch>
        </p:blipFill>
        <p:spPr>
          <a:xfrm rot="546012">
            <a:off x="10780938" y="5439862"/>
            <a:ext cx="1218970" cy="1077229"/>
          </a:xfrm>
          <a:prstGeom prst="rect">
            <a:avLst/>
          </a:prstGeom>
        </p:spPr>
      </p:pic>
    </p:spTree>
    <p:extLst>
      <p:ext uri="{BB962C8B-B14F-4D97-AF65-F5344CB8AC3E}">
        <p14:creationId xmlns:p14="http://schemas.microsoft.com/office/powerpoint/2010/main" val="418323545"/>
      </p:ext>
    </p:extLst>
  </p:cSld>
  <p:clrMapOvr>
    <a:masterClrMapping/>
  </p:clrMapOvr>
</p:sld>
</file>

<file path=ppt/theme/theme1.xml><?xml version="1.0" encoding="utf-8"?>
<a:theme xmlns:a="http://schemas.openxmlformats.org/drawingml/2006/main" name="ART">
  <a:themeElements>
    <a:clrScheme name="Custom 1">
      <a:dk1>
        <a:srgbClr val="1B65AE"/>
      </a:dk1>
      <a:lt1>
        <a:sysClr val="window" lastClr="FFFFFF"/>
      </a:lt1>
      <a:dk2>
        <a:srgbClr val="44546A"/>
      </a:dk2>
      <a:lt2>
        <a:srgbClr val="E7E6E6"/>
      </a:lt2>
      <a:accent1>
        <a:srgbClr val="1B65AE"/>
      </a:accent1>
      <a:accent2>
        <a:srgbClr val="53AF32"/>
      </a:accent2>
      <a:accent3>
        <a:srgbClr val="83C078"/>
      </a:accent3>
      <a:accent4>
        <a:srgbClr val="83C078"/>
      </a:accent4>
      <a:accent5>
        <a:srgbClr val="FFFFFF"/>
      </a:accent5>
      <a:accent6>
        <a:srgbClr val="70AD47"/>
      </a:accent6>
      <a:hlink>
        <a:srgbClr val="1B65AE"/>
      </a:hlink>
      <a:folHlink>
        <a:srgbClr val="53AF3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 id="{C119CB10-BFE1-41FA-96AD-FFC225C1B9DB}" vid="{62841048-BF63-4AF5-9ADA-4232360544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0832B81F1354418122A32AB6F182C2" ma:contentTypeVersion="16" ma:contentTypeDescription="Create a new document." ma:contentTypeScope="" ma:versionID="def65ea0d6f61da01561b66d964e7d22">
  <xsd:schema xmlns:xsd="http://www.w3.org/2001/XMLSchema" xmlns:xs="http://www.w3.org/2001/XMLSchema" xmlns:p="http://schemas.microsoft.com/office/2006/metadata/properties" xmlns:ns2="c17f7ba6-ebd4-4d94-a71e-213acef78971" xmlns:ns3="4cd77518-4345-49c8-a085-d31b2d67a215" targetNamespace="http://schemas.microsoft.com/office/2006/metadata/properties" ma:root="true" ma:fieldsID="00075e293bbb44855413dc686faab9c8" ns2:_="" ns3:_="">
    <xsd:import namespace="c17f7ba6-ebd4-4d94-a71e-213acef78971"/>
    <xsd:import namespace="4cd77518-4345-49c8-a085-d31b2d67a21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f7ba6-ebd4-4d94-a71e-213acef78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c3a6be5-3dc2-4961-83f5-fbe63373280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cd77518-4345-49c8-a085-d31b2d67a21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486b10-bffd-44ea-930b-e4cee61b2459}" ma:internalName="TaxCatchAll" ma:showField="CatchAllData" ma:web="4cd77518-4345-49c8-a085-d31b2d67a21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7f7ba6-ebd4-4d94-a71e-213acef78971">
      <Terms xmlns="http://schemas.microsoft.com/office/infopath/2007/PartnerControls"/>
    </lcf76f155ced4ddcb4097134ff3c332f>
    <TaxCatchAll xmlns="4cd77518-4345-49c8-a085-d31b2d67a21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974B6-8C53-4659-A4C9-B1C0C9D6AE25}">
  <ds:schemaRefs>
    <ds:schemaRef ds:uri="4cd77518-4345-49c8-a085-d31b2d67a215"/>
    <ds:schemaRef ds:uri="c17f7ba6-ebd4-4d94-a71e-213acef789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502388-D043-4FF8-A30A-26D8CC466D76}">
  <ds:schemaRefs>
    <ds:schemaRef ds:uri="http://schemas.microsoft.com/office/2006/metadata/properties"/>
    <ds:schemaRef ds:uri="http://schemas.microsoft.com/office/infopath/2007/PartnerControls"/>
    <ds:schemaRef ds:uri="c17f7ba6-ebd4-4d94-a71e-213acef78971"/>
    <ds:schemaRef ds:uri="4cd77518-4345-49c8-a085-d31b2d67a215"/>
  </ds:schemaRefs>
</ds:datastoreItem>
</file>

<file path=customXml/itemProps3.xml><?xml version="1.0" encoding="utf-8"?>
<ds:datastoreItem xmlns:ds="http://schemas.openxmlformats.org/officeDocument/2006/customXml" ds:itemID="{13133D29-894D-4F8B-ACF0-424A021008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ART</Template>
  <TotalTime>2</TotalTime>
  <Words>2580</Words>
  <Application>Microsoft Macintosh PowerPoint</Application>
  <PresentationFormat>Widescreen</PresentationFormat>
  <Paragraphs>221</Paragraphs>
  <Slides>12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Helvetica Neue</vt:lpstr>
      <vt:lpstr>louis</vt:lpstr>
      <vt:lpstr>wfont_536770_07bb29d881a24bb884dd653a0107982d</vt:lpstr>
      <vt:lpstr>ART</vt:lpstr>
      <vt:lpstr>PowerPoint Presentation</vt:lpstr>
      <vt:lpstr>Alice’s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Stalking and Coercive Control </dc:title>
  <dc:creator>Katie Worden</dc:creator>
  <cp:lastModifiedBy>Katie Worden</cp:lastModifiedBy>
  <cp:revision>32</cp:revision>
  <dcterms:created xsi:type="dcterms:W3CDTF">2022-09-21T14:09:27Z</dcterms:created>
  <dcterms:modified xsi:type="dcterms:W3CDTF">2023-06-06T08:53:51Z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0x010100E60832B81F1354418122A32AB6F182C2</vt:lpwstr>
  </property>
  <property fmtid="{D5CDD505-2E9C-101B-9397-08002B2CF9AE}" pid="3" name="MediaServiceImageTags">
    <vt:lpwstr/>
  </property>
</Properties>
</file>